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83" r:id="rId3"/>
    <p:sldId id="284" r:id="rId4"/>
    <p:sldId id="306" r:id="rId5"/>
    <p:sldId id="293" r:id="rId6"/>
    <p:sldId id="259" r:id="rId7"/>
    <p:sldId id="305" r:id="rId8"/>
    <p:sldId id="285" r:id="rId9"/>
    <p:sldId id="294" r:id="rId10"/>
    <p:sldId id="316" r:id="rId11"/>
    <p:sldId id="323" r:id="rId12"/>
    <p:sldId id="324" r:id="rId13"/>
    <p:sldId id="325" r:id="rId14"/>
    <p:sldId id="286" r:id="rId15"/>
    <p:sldId id="302" r:id="rId16"/>
    <p:sldId id="330" r:id="rId17"/>
    <p:sldId id="328" r:id="rId18"/>
    <p:sldId id="331" r:id="rId19"/>
    <p:sldId id="332" r:id="rId20"/>
    <p:sldId id="333" r:id="rId21"/>
    <p:sldId id="339" r:id="rId22"/>
    <p:sldId id="334" r:id="rId23"/>
    <p:sldId id="340" r:id="rId24"/>
    <p:sldId id="341" r:id="rId25"/>
    <p:sldId id="342" r:id="rId26"/>
    <p:sldId id="327" r:id="rId27"/>
    <p:sldId id="303" r:id="rId28"/>
    <p:sldId id="343" r:id="rId29"/>
    <p:sldId id="287" r:id="rId30"/>
    <p:sldId id="335" r:id="rId31"/>
    <p:sldId id="336" r:id="rId32"/>
    <p:sldId id="344" r:id="rId33"/>
    <p:sldId id="292" r:id="rId34"/>
    <p:sldId id="337" r:id="rId35"/>
    <p:sldId id="338" r:id="rId36"/>
    <p:sldId id="279" r:id="rId37"/>
  </p:sldIdLst>
  <p:sldSz cx="9144000" cy="5143500" type="screen16x9"/>
  <p:notesSz cx="6858000" cy="9144000"/>
  <p:defaultTex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3429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685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0287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1714500" algn="l" defTabSz="685800" rtl="0" eaLnBrk="1" latinLnBrk="0" hangingPunct="1">
      <a:defRPr kern="1200">
        <a:solidFill>
          <a:schemeClr val="tx1"/>
        </a:solidFill>
        <a:latin typeface="Calibri" pitchFamily="34" charset="0"/>
        <a:ea typeface="宋体" pitchFamily="2" charset="-122"/>
        <a:cs typeface="+mn-cs"/>
      </a:defRPr>
    </a:lvl6pPr>
    <a:lvl7pPr marL="2057400" algn="l" defTabSz="685800" rtl="0" eaLnBrk="1" latinLnBrk="0" hangingPunct="1">
      <a:defRPr kern="1200">
        <a:solidFill>
          <a:schemeClr val="tx1"/>
        </a:solidFill>
        <a:latin typeface="Calibri" pitchFamily="34" charset="0"/>
        <a:ea typeface="宋体" pitchFamily="2" charset="-122"/>
        <a:cs typeface="+mn-cs"/>
      </a:defRPr>
    </a:lvl7pPr>
    <a:lvl8pPr marL="2400300" algn="l" defTabSz="685800" rtl="0" eaLnBrk="1" latinLnBrk="0" hangingPunct="1">
      <a:defRPr kern="1200">
        <a:solidFill>
          <a:schemeClr val="tx1"/>
        </a:solidFill>
        <a:latin typeface="Calibri" pitchFamily="34" charset="0"/>
        <a:ea typeface="宋体" pitchFamily="2" charset="-122"/>
        <a:cs typeface="+mn-cs"/>
      </a:defRPr>
    </a:lvl8pPr>
    <a:lvl9pPr marL="2743200" algn="l" defTabSz="685800"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7D94"/>
    <a:srgbClr val="4A95B0"/>
    <a:srgbClr val="366E82"/>
    <a:srgbClr val="285260"/>
    <a:srgbClr val="013D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891" autoAdjust="0"/>
    <p:restoredTop sz="94660"/>
  </p:normalViewPr>
  <p:slideViewPr>
    <p:cSldViewPr snapToGrid="0">
      <p:cViewPr varScale="1">
        <p:scale>
          <a:sx n="107" d="100"/>
          <a:sy n="107" d="100"/>
        </p:scale>
        <p:origin x="466" y="82"/>
      </p:cViewPr>
      <p:guideLst>
        <p:guide orient="horz" pos="1620"/>
        <p:guide pos="2880"/>
      </p:guideLst>
    </p:cSldViewPr>
  </p:slideViewPr>
  <p:notesTextViewPr>
    <p:cViewPr>
      <p:scale>
        <a:sx n="1" d="1"/>
        <a:sy n="1" d="1"/>
      </p:scale>
      <p:origin x="0" y="0"/>
    </p:cViewPr>
  </p:notesTextViewPr>
  <p:sorterViewPr>
    <p:cViewPr>
      <p:scale>
        <a:sx n="125" d="100"/>
        <a:sy n="125" d="100"/>
      </p:scale>
      <p:origin x="0" y="105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gif>
</file>

<file path=ppt/media/image33.gif>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BB9FFF7-D8E4-48F2-B5B4-C87A6ACA282B}" type="datetimeFigureOut">
              <a:rPr lang="zh-CN" altLang="en-US" smtClean="0"/>
              <a:t>2019/10/24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D7D46BB-EE57-4893-9252-38B30488EC0B}" type="slidenum">
              <a:rPr lang="zh-CN" altLang="en-US" smtClean="0"/>
              <a:t>‹#›</a:t>
            </a:fld>
            <a:endParaRPr lang="zh-CN" altLang="en-US"/>
          </a:p>
        </p:txBody>
      </p:sp>
    </p:spTree>
    <p:extLst>
      <p:ext uri="{BB962C8B-B14F-4D97-AF65-F5344CB8AC3E}">
        <p14:creationId xmlns:p14="http://schemas.microsoft.com/office/powerpoint/2010/main" val="68278063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D7D46BB-EE57-4893-9252-38B30488EC0B}" type="slidenum">
              <a:rPr lang="zh-CN" altLang="en-US" smtClean="0"/>
              <a:t>1</a:t>
            </a:fld>
            <a:endParaRPr lang="zh-CN" altLang="en-US"/>
          </a:p>
        </p:txBody>
      </p:sp>
    </p:spTree>
    <p:extLst>
      <p:ext uri="{BB962C8B-B14F-4D97-AF65-F5344CB8AC3E}">
        <p14:creationId xmlns:p14="http://schemas.microsoft.com/office/powerpoint/2010/main" val="35995448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10</a:t>
            </a:fld>
            <a:endParaRPr lang="zh-CN" altLang="en-US"/>
          </a:p>
        </p:txBody>
      </p:sp>
    </p:spTree>
    <p:extLst>
      <p:ext uri="{BB962C8B-B14F-4D97-AF65-F5344CB8AC3E}">
        <p14:creationId xmlns:p14="http://schemas.microsoft.com/office/powerpoint/2010/main" val="2104216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14</a:t>
            </a:fld>
            <a:endParaRPr lang="zh-CN" altLang="en-US"/>
          </a:p>
        </p:txBody>
      </p:sp>
    </p:spTree>
    <p:extLst>
      <p:ext uri="{BB962C8B-B14F-4D97-AF65-F5344CB8AC3E}">
        <p14:creationId xmlns:p14="http://schemas.microsoft.com/office/powerpoint/2010/main" val="33805052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15</a:t>
            </a:fld>
            <a:endParaRPr lang="zh-CN" altLang="en-US"/>
          </a:p>
        </p:txBody>
      </p:sp>
    </p:spTree>
    <p:extLst>
      <p:ext uri="{BB962C8B-B14F-4D97-AF65-F5344CB8AC3E}">
        <p14:creationId xmlns:p14="http://schemas.microsoft.com/office/powerpoint/2010/main" val="3740815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16</a:t>
            </a:fld>
            <a:endParaRPr lang="zh-CN" altLang="en-US"/>
          </a:p>
        </p:txBody>
      </p:sp>
    </p:spTree>
    <p:extLst>
      <p:ext uri="{BB962C8B-B14F-4D97-AF65-F5344CB8AC3E}">
        <p14:creationId xmlns:p14="http://schemas.microsoft.com/office/powerpoint/2010/main" val="9287181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17</a:t>
            </a:fld>
            <a:endParaRPr lang="zh-CN" altLang="en-US"/>
          </a:p>
        </p:txBody>
      </p:sp>
    </p:spTree>
    <p:extLst>
      <p:ext uri="{BB962C8B-B14F-4D97-AF65-F5344CB8AC3E}">
        <p14:creationId xmlns:p14="http://schemas.microsoft.com/office/powerpoint/2010/main" val="2443301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18</a:t>
            </a:fld>
            <a:endParaRPr lang="zh-CN" altLang="en-US"/>
          </a:p>
        </p:txBody>
      </p:sp>
    </p:spTree>
    <p:extLst>
      <p:ext uri="{BB962C8B-B14F-4D97-AF65-F5344CB8AC3E}">
        <p14:creationId xmlns:p14="http://schemas.microsoft.com/office/powerpoint/2010/main" val="2882827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19</a:t>
            </a:fld>
            <a:endParaRPr lang="zh-CN" altLang="en-US"/>
          </a:p>
        </p:txBody>
      </p:sp>
    </p:spTree>
    <p:extLst>
      <p:ext uri="{BB962C8B-B14F-4D97-AF65-F5344CB8AC3E}">
        <p14:creationId xmlns:p14="http://schemas.microsoft.com/office/powerpoint/2010/main" val="180571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20</a:t>
            </a:fld>
            <a:endParaRPr lang="zh-CN" altLang="en-US"/>
          </a:p>
        </p:txBody>
      </p:sp>
    </p:spTree>
    <p:extLst>
      <p:ext uri="{BB962C8B-B14F-4D97-AF65-F5344CB8AC3E}">
        <p14:creationId xmlns:p14="http://schemas.microsoft.com/office/powerpoint/2010/main" val="2685748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21</a:t>
            </a:fld>
            <a:endParaRPr lang="zh-CN" altLang="en-US"/>
          </a:p>
        </p:txBody>
      </p:sp>
    </p:spTree>
    <p:extLst>
      <p:ext uri="{BB962C8B-B14F-4D97-AF65-F5344CB8AC3E}">
        <p14:creationId xmlns:p14="http://schemas.microsoft.com/office/powerpoint/2010/main" val="1126606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22</a:t>
            </a:fld>
            <a:endParaRPr lang="zh-CN" altLang="en-US"/>
          </a:p>
        </p:txBody>
      </p:sp>
    </p:spTree>
    <p:extLst>
      <p:ext uri="{BB962C8B-B14F-4D97-AF65-F5344CB8AC3E}">
        <p14:creationId xmlns:p14="http://schemas.microsoft.com/office/powerpoint/2010/main" val="1166729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a:t>
            </a:fld>
            <a:endParaRPr lang="zh-CN" altLang="en-US"/>
          </a:p>
        </p:txBody>
      </p:sp>
    </p:spTree>
    <p:extLst>
      <p:ext uri="{BB962C8B-B14F-4D97-AF65-F5344CB8AC3E}">
        <p14:creationId xmlns:p14="http://schemas.microsoft.com/office/powerpoint/2010/main" val="29853696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27</a:t>
            </a:fld>
            <a:endParaRPr lang="zh-CN" altLang="en-US"/>
          </a:p>
        </p:txBody>
      </p:sp>
    </p:spTree>
    <p:extLst>
      <p:ext uri="{BB962C8B-B14F-4D97-AF65-F5344CB8AC3E}">
        <p14:creationId xmlns:p14="http://schemas.microsoft.com/office/powerpoint/2010/main" val="18613922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28</a:t>
            </a:fld>
            <a:endParaRPr lang="zh-CN" altLang="en-US"/>
          </a:p>
        </p:txBody>
      </p:sp>
    </p:spTree>
    <p:extLst>
      <p:ext uri="{BB962C8B-B14F-4D97-AF65-F5344CB8AC3E}">
        <p14:creationId xmlns:p14="http://schemas.microsoft.com/office/powerpoint/2010/main" val="2789038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29</a:t>
            </a:fld>
            <a:endParaRPr lang="zh-CN" altLang="en-US"/>
          </a:p>
        </p:txBody>
      </p:sp>
    </p:spTree>
    <p:extLst>
      <p:ext uri="{BB962C8B-B14F-4D97-AF65-F5344CB8AC3E}">
        <p14:creationId xmlns:p14="http://schemas.microsoft.com/office/powerpoint/2010/main" val="842270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30</a:t>
            </a:fld>
            <a:endParaRPr lang="zh-CN" altLang="en-US"/>
          </a:p>
        </p:txBody>
      </p:sp>
    </p:spTree>
    <p:extLst>
      <p:ext uri="{BB962C8B-B14F-4D97-AF65-F5344CB8AC3E}">
        <p14:creationId xmlns:p14="http://schemas.microsoft.com/office/powerpoint/2010/main" val="1445380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33</a:t>
            </a:fld>
            <a:endParaRPr lang="zh-CN" altLang="en-US"/>
          </a:p>
        </p:txBody>
      </p:sp>
    </p:spTree>
    <p:extLst>
      <p:ext uri="{BB962C8B-B14F-4D97-AF65-F5344CB8AC3E}">
        <p14:creationId xmlns:p14="http://schemas.microsoft.com/office/powerpoint/2010/main" val="2496642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34</a:t>
            </a:fld>
            <a:endParaRPr lang="zh-CN" altLang="en-US"/>
          </a:p>
        </p:txBody>
      </p:sp>
    </p:spTree>
    <p:extLst>
      <p:ext uri="{BB962C8B-B14F-4D97-AF65-F5344CB8AC3E}">
        <p14:creationId xmlns:p14="http://schemas.microsoft.com/office/powerpoint/2010/main" val="34852198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35</a:t>
            </a:fld>
            <a:endParaRPr lang="zh-CN" altLang="en-US"/>
          </a:p>
        </p:txBody>
      </p:sp>
    </p:spTree>
    <p:extLst>
      <p:ext uri="{BB962C8B-B14F-4D97-AF65-F5344CB8AC3E}">
        <p14:creationId xmlns:p14="http://schemas.microsoft.com/office/powerpoint/2010/main" val="1784739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36</a:t>
            </a:fld>
            <a:endParaRPr lang="zh-CN" altLang="en-US"/>
          </a:p>
        </p:txBody>
      </p:sp>
    </p:spTree>
    <p:extLst>
      <p:ext uri="{BB962C8B-B14F-4D97-AF65-F5344CB8AC3E}">
        <p14:creationId xmlns:p14="http://schemas.microsoft.com/office/powerpoint/2010/main" val="2487484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3</a:t>
            </a:fld>
            <a:endParaRPr lang="zh-CN" altLang="en-US"/>
          </a:p>
        </p:txBody>
      </p:sp>
    </p:spTree>
    <p:extLst>
      <p:ext uri="{BB962C8B-B14F-4D97-AF65-F5344CB8AC3E}">
        <p14:creationId xmlns:p14="http://schemas.microsoft.com/office/powerpoint/2010/main" val="2275068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4</a:t>
            </a:fld>
            <a:endParaRPr lang="zh-CN" altLang="en-US"/>
          </a:p>
        </p:txBody>
      </p:sp>
    </p:spTree>
    <p:extLst>
      <p:ext uri="{BB962C8B-B14F-4D97-AF65-F5344CB8AC3E}">
        <p14:creationId xmlns:p14="http://schemas.microsoft.com/office/powerpoint/2010/main" val="1230188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D7D46BB-EE57-4893-9252-38B30488EC0B}" type="slidenum">
              <a:rPr lang="zh-CN" altLang="en-US" smtClean="0"/>
              <a:t>5</a:t>
            </a:fld>
            <a:endParaRPr lang="zh-CN" altLang="en-US"/>
          </a:p>
        </p:txBody>
      </p:sp>
    </p:spTree>
    <p:extLst>
      <p:ext uri="{BB962C8B-B14F-4D97-AF65-F5344CB8AC3E}">
        <p14:creationId xmlns:p14="http://schemas.microsoft.com/office/powerpoint/2010/main" val="2188391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D7D46BB-EE57-4893-9252-38B30488EC0B}" type="slidenum">
              <a:rPr lang="zh-CN" altLang="en-US" smtClean="0"/>
              <a:t>6</a:t>
            </a:fld>
            <a:endParaRPr lang="zh-CN" altLang="en-US"/>
          </a:p>
        </p:txBody>
      </p:sp>
    </p:spTree>
    <p:extLst>
      <p:ext uri="{BB962C8B-B14F-4D97-AF65-F5344CB8AC3E}">
        <p14:creationId xmlns:p14="http://schemas.microsoft.com/office/powerpoint/2010/main" val="2422862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7</a:t>
            </a:fld>
            <a:endParaRPr lang="zh-CN" altLang="en-US"/>
          </a:p>
        </p:txBody>
      </p:sp>
    </p:spTree>
    <p:extLst>
      <p:ext uri="{BB962C8B-B14F-4D97-AF65-F5344CB8AC3E}">
        <p14:creationId xmlns:p14="http://schemas.microsoft.com/office/powerpoint/2010/main" val="2443301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8</a:t>
            </a:fld>
            <a:endParaRPr lang="zh-CN" altLang="en-US"/>
          </a:p>
        </p:txBody>
      </p:sp>
    </p:spTree>
    <p:extLst>
      <p:ext uri="{BB962C8B-B14F-4D97-AF65-F5344CB8AC3E}">
        <p14:creationId xmlns:p14="http://schemas.microsoft.com/office/powerpoint/2010/main" val="2588935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D46BB-EE57-4893-9252-38B30488EC0B}" type="slidenum">
              <a:rPr lang="zh-CN" altLang="en-US" smtClean="0"/>
              <a:t>9</a:t>
            </a:fld>
            <a:endParaRPr lang="zh-CN" altLang="en-US"/>
          </a:p>
        </p:txBody>
      </p:sp>
    </p:spTree>
    <p:extLst>
      <p:ext uri="{BB962C8B-B14F-4D97-AF65-F5344CB8AC3E}">
        <p14:creationId xmlns:p14="http://schemas.microsoft.com/office/powerpoint/2010/main" val="1016399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zh-CN" altLang="en-US"/>
              <a:t>单击此处编辑母版副标题样式</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vl1pPr>
          </a:lstStyle>
          <a:p>
            <a:fld id="{23AFC15E-6F54-4D85-95F8-D385D77CE584}" type="datetimeFigureOut">
              <a:rPr lang="zh-CN" altLang="en-US"/>
              <a:pPr/>
              <a:t>2019/10/24</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vl1pPr>
          </a:lstStyle>
          <a:p>
            <a:fld id="{324441D7-65D7-4345-AC02-AE96D6F5396D}" type="slidenum">
              <a:rPr lang="zh-CN" altLang="en-US"/>
              <a:pPr/>
              <a:t>‹#›</a:t>
            </a:fld>
            <a:endParaRPr lang="zh-CN" altLang="en-US"/>
          </a:p>
        </p:txBody>
      </p:sp>
    </p:spTree>
    <p:extLst>
      <p:ext uri="{BB962C8B-B14F-4D97-AF65-F5344CB8AC3E}">
        <p14:creationId xmlns:p14="http://schemas.microsoft.com/office/powerpoint/2010/main" val="1275189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28650" y="1369219"/>
            <a:ext cx="7886700" cy="3263504"/>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vl1pPr>
          </a:lstStyle>
          <a:p>
            <a:fld id="{BEFCCB92-E40C-4871-AA1A-AF54C6356BA8}" type="datetimeFigureOut">
              <a:rPr lang="zh-CN" altLang="en-US"/>
              <a:pPr/>
              <a:t>2019/10/24</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vl1pPr>
          </a:lstStyle>
          <a:p>
            <a:fld id="{A3D3834A-1826-4C54-A3A4-9868D7A22C74}" type="slidenum">
              <a:rPr lang="zh-CN" altLang="en-US"/>
              <a:pPr/>
              <a:t>‹#›</a:t>
            </a:fld>
            <a:endParaRPr lang="zh-CN" altLang="en-US"/>
          </a:p>
        </p:txBody>
      </p:sp>
    </p:spTree>
    <p:extLst>
      <p:ext uri="{BB962C8B-B14F-4D97-AF65-F5344CB8AC3E}">
        <p14:creationId xmlns:p14="http://schemas.microsoft.com/office/powerpoint/2010/main" val="184029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4"/>
            <a:ext cx="5800725" cy="4358879"/>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vl1pPr>
          </a:lstStyle>
          <a:p>
            <a:fld id="{DC3CA408-A0E1-4692-BCC3-FF0B1D5A2834}" type="datetimeFigureOut">
              <a:rPr lang="zh-CN" altLang="en-US"/>
              <a:pPr/>
              <a:t>2019/10/24</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vl1pPr>
          </a:lstStyle>
          <a:p>
            <a:fld id="{0A707756-41E1-460E-B55A-59764C852122}" type="slidenum">
              <a:rPr lang="zh-CN" altLang="en-US"/>
              <a:pPr/>
              <a:t>‹#›</a:t>
            </a:fld>
            <a:endParaRPr lang="zh-CN" altLang="en-US"/>
          </a:p>
        </p:txBody>
      </p:sp>
    </p:spTree>
    <p:extLst>
      <p:ext uri="{BB962C8B-B14F-4D97-AF65-F5344CB8AC3E}">
        <p14:creationId xmlns:p14="http://schemas.microsoft.com/office/powerpoint/2010/main" val="1392624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28650" y="1369219"/>
            <a:ext cx="7886700" cy="3263504"/>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vl1pPr>
          </a:lstStyle>
          <a:p>
            <a:fld id="{3E9316AA-A33F-423D-8AEF-EF9FED005712}" type="datetimeFigureOut">
              <a:rPr lang="zh-CN" altLang="en-US"/>
              <a:pPr/>
              <a:t>2019/10/24</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vl1pPr>
          </a:lstStyle>
          <a:p>
            <a:fld id="{F5EC0D7E-AE41-4D46-BAE2-182700919682}" type="slidenum">
              <a:rPr lang="zh-CN" altLang="en-US"/>
              <a:pPr/>
              <a:t>‹#›</a:t>
            </a:fld>
            <a:endParaRPr lang="zh-CN" altLang="en-US"/>
          </a:p>
        </p:txBody>
      </p:sp>
    </p:spTree>
    <p:extLst>
      <p:ext uri="{BB962C8B-B14F-4D97-AF65-F5344CB8AC3E}">
        <p14:creationId xmlns:p14="http://schemas.microsoft.com/office/powerpoint/2010/main" val="3979787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710" y="3305176"/>
            <a:ext cx="7772400" cy="1021556"/>
          </a:xfrm>
          <a:prstGeom prst="rect">
            <a:avLst/>
          </a:prstGeom>
        </p:spPr>
        <p:txBody>
          <a:bodyPr anchor="t"/>
          <a:lstStyle>
            <a:lvl1pPr algn="l">
              <a:defRPr sz="3000" b="1" cap="all"/>
            </a:lvl1pPr>
          </a:lstStyle>
          <a:p>
            <a:r>
              <a:rPr lang="zh-CN" altLang="en-US"/>
              <a:t>单击此处编辑母版标题样式</a:t>
            </a:r>
          </a:p>
        </p:txBody>
      </p:sp>
      <p:sp>
        <p:nvSpPr>
          <p:cNvPr id="3" name="文本占位符 2"/>
          <p:cNvSpPr>
            <a:spLocks noGrp="1"/>
          </p:cNvSpPr>
          <p:nvPr>
            <p:ph type="body" idx="1"/>
          </p:nvPr>
        </p:nvSpPr>
        <p:spPr>
          <a:xfrm>
            <a:off x="722710" y="2180035"/>
            <a:ext cx="7772400" cy="1125140"/>
          </a:xfrm>
          <a:prstGeom prst="rect">
            <a:avLst/>
          </a:prstGeom>
        </p:spPr>
        <p:txBody>
          <a:bodyPr anchor="b"/>
          <a:lstStyle>
            <a:lvl1pPr marL="0" indent="0">
              <a:buNone/>
              <a:defRPr sz="1500"/>
            </a:lvl1pPr>
            <a:lvl2pPr marL="342900" indent="0">
              <a:buNone/>
              <a:defRPr sz="1400"/>
            </a:lvl2pPr>
            <a:lvl3pPr marL="685800" indent="0">
              <a:buNone/>
              <a:defRPr sz="1200"/>
            </a:lvl3pPr>
            <a:lvl4pPr marL="1028700" indent="0">
              <a:buNone/>
              <a:defRPr sz="1100"/>
            </a:lvl4pPr>
            <a:lvl5pPr marL="1371600" indent="0">
              <a:buNone/>
              <a:defRPr sz="1100"/>
            </a:lvl5pPr>
            <a:lvl6pPr marL="1714500" indent="0">
              <a:buNone/>
              <a:defRPr sz="1100"/>
            </a:lvl6pPr>
            <a:lvl7pPr marL="2057400" indent="0">
              <a:buNone/>
              <a:defRPr sz="1100"/>
            </a:lvl7pPr>
            <a:lvl8pPr marL="2400300" indent="0">
              <a:buNone/>
              <a:defRPr sz="1100"/>
            </a:lvl8pPr>
            <a:lvl9pPr marL="2743200" indent="0">
              <a:buNone/>
              <a:defRPr sz="1100"/>
            </a:lvl9pPr>
          </a:lstStyle>
          <a:p>
            <a:pPr lvl="0"/>
            <a:r>
              <a:rPr lang="zh-CN" altLang="en-US"/>
              <a:t>单击此处编辑母版文本样式</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a:defRPr/>
            </a:lvl1pPr>
          </a:lstStyle>
          <a:p>
            <a:fld id="{A9A5E272-63C9-4273-8642-CDC3A5D7C481}" type="datetimeFigureOut">
              <a:rPr lang="zh-CN" altLang="en-US"/>
              <a:pPr/>
              <a:t>2019/10/24</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lvl1pPr>
              <a:defRPr/>
            </a:lvl1pPr>
          </a:lstStyle>
          <a:p>
            <a:fld id="{7F2F7668-B7B5-4303-AB1A-6FFAAA0F3EDE}" type="slidenum">
              <a:rPr lang="zh-CN" altLang="en-US"/>
              <a:pPr/>
              <a:t>‹#›</a:t>
            </a:fld>
            <a:endParaRPr lang="zh-CN" altLang="en-US"/>
          </a:p>
        </p:txBody>
      </p:sp>
    </p:spTree>
    <p:extLst>
      <p:ext uri="{BB962C8B-B14F-4D97-AF65-F5344CB8AC3E}">
        <p14:creationId xmlns:p14="http://schemas.microsoft.com/office/powerpoint/2010/main" val="1837818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28650" y="1369219"/>
            <a:ext cx="3886200" cy="3263504"/>
          </a:xfrm>
          <a:prstGeom prst="rect">
            <a:avLst/>
          </a:prstGeom>
        </p:spPr>
        <p:txBody>
          <a:bodyPr/>
          <a:lstStyle>
            <a:lvl1pPr>
              <a:defRPr sz="21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9"/>
            <a:ext cx="3886200" cy="3263504"/>
          </a:xfrm>
          <a:prstGeom prst="rect">
            <a:avLst/>
          </a:prstGeom>
        </p:spPr>
        <p:txBody>
          <a:bodyPr/>
          <a:lstStyle>
            <a:lvl1pPr>
              <a:defRPr sz="21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628650" y="4767263"/>
            <a:ext cx="2057400" cy="273844"/>
          </a:xfrm>
          <a:prstGeom prst="rect">
            <a:avLst/>
          </a:prstGeom>
        </p:spPr>
        <p:txBody>
          <a:bodyPr/>
          <a:lstStyle>
            <a:lvl1pPr>
              <a:defRPr/>
            </a:lvl1pPr>
          </a:lstStyle>
          <a:p>
            <a:fld id="{4B09866B-4464-4D19-92A6-04DDC19346E9}" type="datetimeFigureOut">
              <a:rPr lang="zh-CN" altLang="en-US"/>
              <a:pPr/>
              <a:t>2019/10/24</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lvl1pPr>
              <a:defRPr/>
            </a:lvl1pPr>
          </a:lstStyle>
          <a:p>
            <a:fld id="{273F1CD8-3122-42C8-AFF8-8925BA6FC39F}" type="slidenum">
              <a:rPr lang="zh-CN" altLang="en-US"/>
              <a:pPr/>
              <a:t>‹#›</a:t>
            </a:fld>
            <a:endParaRPr lang="zh-CN" altLang="en-US"/>
          </a:p>
        </p:txBody>
      </p:sp>
    </p:spTree>
    <p:extLst>
      <p:ext uri="{BB962C8B-B14F-4D97-AF65-F5344CB8AC3E}">
        <p14:creationId xmlns:p14="http://schemas.microsoft.com/office/powerpoint/2010/main" val="2294551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39791" cy="479822"/>
          </a:xfrm>
          <a:prstGeom prst="rect">
            <a:avLst/>
          </a:prstGeo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39791" cy="2963466"/>
          </a:xfrm>
          <a:prstGeom prst="rect">
            <a:avLst/>
          </a:prstGeo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4628" y="1151335"/>
            <a:ext cx="4042172" cy="479822"/>
          </a:xfrm>
          <a:prstGeom prst="rect">
            <a:avLst/>
          </a:prstGeo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4644628" y="1631156"/>
            <a:ext cx="4042172" cy="2963466"/>
          </a:xfrm>
          <a:prstGeom prst="rect">
            <a:avLst/>
          </a:prstGeo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28650" y="4767263"/>
            <a:ext cx="2057400" cy="273844"/>
          </a:xfrm>
          <a:prstGeom prst="rect">
            <a:avLst/>
          </a:prstGeom>
        </p:spPr>
        <p:txBody>
          <a:bodyPr/>
          <a:lstStyle>
            <a:lvl1pPr>
              <a:defRPr/>
            </a:lvl1pPr>
          </a:lstStyle>
          <a:p>
            <a:fld id="{AB9BD612-3D84-4921-87E6-56652A7DA788}" type="datetimeFigureOut">
              <a:rPr lang="zh-CN" altLang="en-US"/>
              <a:pPr/>
              <a:t>2019/10/24</a:t>
            </a:fld>
            <a:endParaRPr lang="zh-CN" altLang="en-US"/>
          </a:p>
        </p:txBody>
      </p:sp>
      <p:sp>
        <p:nvSpPr>
          <p:cNvPr id="8" name="页脚占位符 7"/>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9" name="灯片编号占位符 8"/>
          <p:cNvSpPr>
            <a:spLocks noGrp="1"/>
          </p:cNvSpPr>
          <p:nvPr>
            <p:ph type="sldNum" sz="quarter" idx="12"/>
          </p:nvPr>
        </p:nvSpPr>
        <p:spPr>
          <a:xfrm>
            <a:off x="6457950" y="4767263"/>
            <a:ext cx="2057400" cy="273844"/>
          </a:xfrm>
          <a:prstGeom prst="rect">
            <a:avLst/>
          </a:prstGeom>
        </p:spPr>
        <p:txBody>
          <a:bodyPr/>
          <a:lstStyle>
            <a:lvl1pPr>
              <a:defRPr/>
            </a:lvl1pPr>
          </a:lstStyle>
          <a:p>
            <a:fld id="{14F743CB-BE52-49D1-B677-6AE5DD27F94E}" type="slidenum">
              <a:rPr lang="zh-CN" altLang="en-US"/>
              <a:pPr/>
              <a:t>‹#›</a:t>
            </a:fld>
            <a:endParaRPr lang="zh-CN" altLang="en-US"/>
          </a:p>
        </p:txBody>
      </p:sp>
    </p:spTree>
    <p:extLst>
      <p:ext uri="{BB962C8B-B14F-4D97-AF65-F5344CB8AC3E}">
        <p14:creationId xmlns:p14="http://schemas.microsoft.com/office/powerpoint/2010/main" val="4147699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628650" y="4767263"/>
            <a:ext cx="2057400" cy="273844"/>
          </a:xfrm>
          <a:prstGeom prst="rect">
            <a:avLst/>
          </a:prstGeom>
        </p:spPr>
        <p:txBody>
          <a:bodyPr/>
          <a:lstStyle>
            <a:lvl1pPr>
              <a:defRPr/>
            </a:lvl1pPr>
          </a:lstStyle>
          <a:p>
            <a:fld id="{A7F41305-6FA1-4EAB-A0E5-315979BE182A}" type="datetimeFigureOut">
              <a:rPr lang="zh-CN" altLang="en-US"/>
              <a:pPr/>
              <a:t>2019/10/24</a:t>
            </a:fld>
            <a:endParaRPr lang="zh-CN" altLang="en-US"/>
          </a:p>
        </p:txBody>
      </p:sp>
      <p:sp>
        <p:nvSpPr>
          <p:cNvPr id="4" name="页脚占位符 3"/>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5" name="灯片编号占位符 4"/>
          <p:cNvSpPr>
            <a:spLocks noGrp="1"/>
          </p:cNvSpPr>
          <p:nvPr>
            <p:ph type="sldNum" sz="quarter" idx="12"/>
          </p:nvPr>
        </p:nvSpPr>
        <p:spPr>
          <a:xfrm>
            <a:off x="6457950" y="4767263"/>
            <a:ext cx="2057400" cy="273844"/>
          </a:xfrm>
          <a:prstGeom prst="rect">
            <a:avLst/>
          </a:prstGeom>
        </p:spPr>
        <p:txBody>
          <a:bodyPr/>
          <a:lstStyle>
            <a:lvl1pPr>
              <a:defRPr/>
            </a:lvl1pPr>
          </a:lstStyle>
          <a:p>
            <a:fld id="{93B041A4-03C8-454A-B82F-6C0A2E5EFB46}" type="slidenum">
              <a:rPr lang="zh-CN" altLang="en-US"/>
              <a:pPr/>
              <a:t>‹#›</a:t>
            </a:fld>
            <a:endParaRPr lang="zh-CN" altLang="en-US"/>
          </a:p>
        </p:txBody>
      </p:sp>
    </p:spTree>
    <p:extLst>
      <p:ext uri="{BB962C8B-B14F-4D97-AF65-F5344CB8AC3E}">
        <p14:creationId xmlns:p14="http://schemas.microsoft.com/office/powerpoint/2010/main" val="2988342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28650" y="4767263"/>
            <a:ext cx="2057400" cy="273844"/>
          </a:xfrm>
          <a:prstGeom prst="rect">
            <a:avLst/>
          </a:prstGeom>
        </p:spPr>
        <p:txBody>
          <a:bodyPr/>
          <a:lstStyle>
            <a:lvl1pPr>
              <a:defRPr/>
            </a:lvl1pPr>
          </a:lstStyle>
          <a:p>
            <a:fld id="{C580BFFF-EF4D-4972-942A-37D5C980D5D9}" type="datetimeFigureOut">
              <a:rPr lang="zh-CN" altLang="en-US"/>
              <a:pPr/>
              <a:t>2019/10/24</a:t>
            </a:fld>
            <a:endParaRPr lang="zh-CN" altLang="en-US"/>
          </a:p>
        </p:txBody>
      </p:sp>
      <p:sp>
        <p:nvSpPr>
          <p:cNvPr id="3" name="页脚占位符 2"/>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4" name="灯片编号占位符 3"/>
          <p:cNvSpPr>
            <a:spLocks noGrp="1"/>
          </p:cNvSpPr>
          <p:nvPr>
            <p:ph type="sldNum" sz="quarter" idx="12"/>
          </p:nvPr>
        </p:nvSpPr>
        <p:spPr>
          <a:xfrm>
            <a:off x="6457950" y="4767263"/>
            <a:ext cx="2057400" cy="273844"/>
          </a:xfrm>
          <a:prstGeom prst="rect">
            <a:avLst/>
          </a:prstGeom>
        </p:spPr>
        <p:txBody>
          <a:bodyPr/>
          <a:lstStyle>
            <a:lvl1pPr>
              <a:defRPr/>
            </a:lvl1pPr>
          </a:lstStyle>
          <a:p>
            <a:fld id="{E3E1EFF5-B15E-4C96-86B2-96EEF5BD9AF0}" type="slidenum">
              <a:rPr lang="zh-CN" altLang="en-US"/>
              <a:pPr/>
              <a:t>‹#›</a:t>
            </a:fld>
            <a:endParaRPr lang="zh-CN" altLang="en-US"/>
          </a:p>
        </p:txBody>
      </p:sp>
    </p:spTree>
    <p:extLst>
      <p:ext uri="{BB962C8B-B14F-4D97-AF65-F5344CB8AC3E}">
        <p14:creationId xmlns:p14="http://schemas.microsoft.com/office/powerpoint/2010/main" val="2064886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7"/>
            <a:ext cx="3008710" cy="871538"/>
          </a:xfrm>
          <a:prstGeom prst="rect">
            <a:avLst/>
          </a:prstGeom>
        </p:spPr>
        <p:txBody>
          <a:bodyPr anchor="b"/>
          <a:lstStyle>
            <a:lvl1pPr algn="l">
              <a:defRPr sz="1500" b="1"/>
            </a:lvl1pPr>
          </a:lstStyle>
          <a:p>
            <a:r>
              <a:rPr lang="zh-CN" altLang="en-US"/>
              <a:t>单击此处编辑母版标题样式</a:t>
            </a:r>
          </a:p>
        </p:txBody>
      </p:sp>
      <p:sp>
        <p:nvSpPr>
          <p:cNvPr id="3" name="内容占位符 2"/>
          <p:cNvSpPr>
            <a:spLocks noGrp="1"/>
          </p:cNvSpPr>
          <p:nvPr>
            <p:ph idx="1"/>
          </p:nvPr>
        </p:nvSpPr>
        <p:spPr>
          <a:xfrm>
            <a:off x="3575448" y="204788"/>
            <a:ext cx="5111353" cy="438983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076326"/>
            <a:ext cx="3008710" cy="3518297"/>
          </a:xfrm>
          <a:prstGeom prst="rect">
            <a:avLst/>
          </a:prstGeom>
        </p:spPr>
        <p:txBody>
          <a:bodyPr/>
          <a:lstStyle>
            <a:lvl1pPr marL="0" indent="0">
              <a:buNone/>
              <a:defRPr sz="1100"/>
            </a:lvl1pPr>
            <a:lvl2pPr marL="342900" indent="0">
              <a:buNone/>
              <a:defRPr sz="900"/>
            </a:lvl2pPr>
            <a:lvl3pPr marL="685800" indent="0">
              <a:buNone/>
              <a:defRPr sz="800"/>
            </a:lvl3pPr>
            <a:lvl4pPr marL="1028700" indent="0">
              <a:buNone/>
              <a:defRPr sz="700"/>
            </a:lvl4pPr>
            <a:lvl5pPr marL="1371600" indent="0">
              <a:buNone/>
              <a:defRPr sz="700"/>
            </a:lvl5pPr>
            <a:lvl6pPr marL="1714500" indent="0">
              <a:buNone/>
              <a:defRPr sz="700"/>
            </a:lvl6pPr>
            <a:lvl7pPr marL="2057400" indent="0">
              <a:buNone/>
              <a:defRPr sz="700"/>
            </a:lvl7pPr>
            <a:lvl8pPr marL="2400300" indent="0">
              <a:buNone/>
              <a:defRPr sz="700"/>
            </a:lvl8pPr>
            <a:lvl9pPr marL="2743200" indent="0">
              <a:buNone/>
              <a:defRPr sz="700"/>
            </a:lvl9pPr>
          </a:lstStyle>
          <a:p>
            <a:pPr lvl="0"/>
            <a:r>
              <a:rPr lang="zh-CN" altLang="en-US"/>
              <a:t>单击此处编辑母版文本样式</a:t>
            </a:r>
          </a:p>
        </p:txBody>
      </p:sp>
      <p:sp>
        <p:nvSpPr>
          <p:cNvPr id="5" name="日期占位符 4"/>
          <p:cNvSpPr>
            <a:spLocks noGrp="1"/>
          </p:cNvSpPr>
          <p:nvPr>
            <p:ph type="dt" sz="half" idx="10"/>
          </p:nvPr>
        </p:nvSpPr>
        <p:spPr>
          <a:xfrm>
            <a:off x="628650" y="4767263"/>
            <a:ext cx="2057400" cy="273844"/>
          </a:xfrm>
          <a:prstGeom prst="rect">
            <a:avLst/>
          </a:prstGeom>
        </p:spPr>
        <p:txBody>
          <a:bodyPr/>
          <a:lstStyle>
            <a:lvl1pPr>
              <a:defRPr/>
            </a:lvl1pPr>
          </a:lstStyle>
          <a:p>
            <a:fld id="{5D681CBC-098B-4A9C-952E-ECD91680418C}" type="datetimeFigureOut">
              <a:rPr lang="zh-CN" altLang="en-US"/>
              <a:pPr/>
              <a:t>2019/10/24</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lvl1pPr>
              <a:defRPr/>
            </a:lvl1pPr>
          </a:lstStyle>
          <a:p>
            <a:fld id="{D67AE50E-3CCC-4FC4-A4F0-7D085F1195B6}" type="slidenum">
              <a:rPr lang="zh-CN" altLang="en-US"/>
              <a:pPr/>
              <a:t>‹#›</a:t>
            </a:fld>
            <a:endParaRPr lang="zh-CN" altLang="en-US"/>
          </a:p>
        </p:txBody>
      </p:sp>
    </p:spTree>
    <p:extLst>
      <p:ext uri="{BB962C8B-B14F-4D97-AF65-F5344CB8AC3E}">
        <p14:creationId xmlns:p14="http://schemas.microsoft.com/office/powerpoint/2010/main" val="1866791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1891" y="3600450"/>
            <a:ext cx="5486400" cy="425054"/>
          </a:xfrm>
          <a:prstGeom prst="rect">
            <a:avLst/>
          </a:prstGeom>
        </p:spPr>
        <p:txBody>
          <a:bodyPr anchor="b"/>
          <a:lstStyle>
            <a:lvl1pPr algn="l">
              <a:defRPr sz="1500" b="1"/>
            </a:lvl1pPr>
          </a:lstStyle>
          <a:p>
            <a:r>
              <a:rPr lang="zh-CN" altLang="en-US"/>
              <a:t>单击此处编辑母版标题样式</a:t>
            </a:r>
          </a:p>
        </p:txBody>
      </p:sp>
      <p:sp>
        <p:nvSpPr>
          <p:cNvPr id="3" name="图片占位符 2"/>
          <p:cNvSpPr>
            <a:spLocks noGrp="1"/>
          </p:cNvSpPr>
          <p:nvPr>
            <p:ph type="pic" idx="1"/>
          </p:nvPr>
        </p:nvSpPr>
        <p:spPr>
          <a:xfrm>
            <a:off x="1791891" y="459581"/>
            <a:ext cx="5486400" cy="308610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1791891" y="4025503"/>
            <a:ext cx="5486400" cy="603647"/>
          </a:xfrm>
          <a:prstGeom prst="rect">
            <a:avLst/>
          </a:prstGeom>
        </p:spPr>
        <p:txBody>
          <a:bodyPr/>
          <a:lstStyle>
            <a:lvl1pPr marL="0" indent="0">
              <a:buNone/>
              <a:defRPr sz="1100"/>
            </a:lvl1pPr>
            <a:lvl2pPr marL="342900" indent="0">
              <a:buNone/>
              <a:defRPr sz="900"/>
            </a:lvl2pPr>
            <a:lvl3pPr marL="685800" indent="0">
              <a:buNone/>
              <a:defRPr sz="800"/>
            </a:lvl3pPr>
            <a:lvl4pPr marL="1028700" indent="0">
              <a:buNone/>
              <a:defRPr sz="700"/>
            </a:lvl4pPr>
            <a:lvl5pPr marL="1371600" indent="0">
              <a:buNone/>
              <a:defRPr sz="700"/>
            </a:lvl5pPr>
            <a:lvl6pPr marL="1714500" indent="0">
              <a:buNone/>
              <a:defRPr sz="700"/>
            </a:lvl6pPr>
            <a:lvl7pPr marL="2057400" indent="0">
              <a:buNone/>
              <a:defRPr sz="700"/>
            </a:lvl7pPr>
            <a:lvl8pPr marL="2400300" indent="0">
              <a:buNone/>
              <a:defRPr sz="700"/>
            </a:lvl8pPr>
            <a:lvl9pPr marL="2743200" indent="0">
              <a:buNone/>
              <a:defRPr sz="700"/>
            </a:lvl9pPr>
          </a:lstStyle>
          <a:p>
            <a:pPr lvl="0"/>
            <a:r>
              <a:rPr lang="zh-CN" altLang="en-US"/>
              <a:t>单击此处编辑母版文本样式</a:t>
            </a:r>
          </a:p>
        </p:txBody>
      </p:sp>
      <p:sp>
        <p:nvSpPr>
          <p:cNvPr id="5" name="日期占位符 4"/>
          <p:cNvSpPr>
            <a:spLocks noGrp="1"/>
          </p:cNvSpPr>
          <p:nvPr>
            <p:ph type="dt" sz="half" idx="10"/>
          </p:nvPr>
        </p:nvSpPr>
        <p:spPr>
          <a:xfrm>
            <a:off x="628650" y="4767263"/>
            <a:ext cx="2057400" cy="273844"/>
          </a:xfrm>
          <a:prstGeom prst="rect">
            <a:avLst/>
          </a:prstGeom>
        </p:spPr>
        <p:txBody>
          <a:bodyPr/>
          <a:lstStyle>
            <a:lvl1pPr>
              <a:defRPr/>
            </a:lvl1pPr>
          </a:lstStyle>
          <a:p>
            <a:fld id="{268FBE9F-540E-4DE8-8383-54811C382291}" type="datetimeFigureOut">
              <a:rPr lang="zh-CN" altLang="en-US"/>
              <a:pPr/>
              <a:t>2019/10/24</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lvl1pPr>
              <a:defRPr/>
            </a:lvl1p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lvl1pPr>
              <a:defRPr/>
            </a:lvl1pPr>
          </a:lstStyle>
          <a:p>
            <a:fld id="{6247394E-07D9-470D-9A16-2742AFF97C44}" type="slidenum">
              <a:rPr lang="zh-CN" altLang="en-US"/>
              <a:pPr/>
              <a:t>‹#›</a:t>
            </a:fld>
            <a:endParaRPr lang="zh-CN" altLang="en-US"/>
          </a:p>
        </p:txBody>
      </p:sp>
    </p:spTree>
    <p:extLst>
      <p:ext uri="{BB962C8B-B14F-4D97-AF65-F5344CB8AC3E}">
        <p14:creationId xmlns:p14="http://schemas.microsoft.com/office/powerpoint/2010/main" val="2508241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fontAlgn="base">
        <a:lnSpc>
          <a:spcPct val="90000"/>
        </a:lnSpc>
        <a:spcBef>
          <a:spcPct val="0"/>
        </a:spcBef>
        <a:spcAft>
          <a:spcPct val="0"/>
        </a:spcAft>
        <a:defRPr sz="3300">
          <a:solidFill>
            <a:schemeClr val="tx1"/>
          </a:solidFill>
          <a:latin typeface="+mj-lt"/>
          <a:ea typeface="+mj-ea"/>
          <a:cs typeface="+mj-cs"/>
        </a:defRPr>
      </a:lvl1pPr>
      <a:lvl2pPr algn="l" rtl="0" fontAlgn="base">
        <a:lnSpc>
          <a:spcPct val="90000"/>
        </a:lnSpc>
        <a:spcBef>
          <a:spcPct val="0"/>
        </a:spcBef>
        <a:spcAft>
          <a:spcPct val="0"/>
        </a:spcAft>
        <a:defRPr sz="3300">
          <a:solidFill>
            <a:schemeClr val="tx1"/>
          </a:solidFill>
          <a:latin typeface="Calibri Light" pitchFamily="34" charset="0"/>
          <a:ea typeface="宋体" pitchFamily="2" charset="-122"/>
        </a:defRPr>
      </a:lvl2pPr>
      <a:lvl3pPr algn="l" rtl="0" fontAlgn="base">
        <a:lnSpc>
          <a:spcPct val="90000"/>
        </a:lnSpc>
        <a:spcBef>
          <a:spcPct val="0"/>
        </a:spcBef>
        <a:spcAft>
          <a:spcPct val="0"/>
        </a:spcAft>
        <a:defRPr sz="3300">
          <a:solidFill>
            <a:schemeClr val="tx1"/>
          </a:solidFill>
          <a:latin typeface="Calibri Light" pitchFamily="34" charset="0"/>
          <a:ea typeface="宋体" pitchFamily="2" charset="-122"/>
        </a:defRPr>
      </a:lvl3pPr>
      <a:lvl4pPr algn="l" rtl="0" fontAlgn="base">
        <a:lnSpc>
          <a:spcPct val="90000"/>
        </a:lnSpc>
        <a:spcBef>
          <a:spcPct val="0"/>
        </a:spcBef>
        <a:spcAft>
          <a:spcPct val="0"/>
        </a:spcAft>
        <a:defRPr sz="3300">
          <a:solidFill>
            <a:schemeClr val="tx1"/>
          </a:solidFill>
          <a:latin typeface="Calibri Light" pitchFamily="34" charset="0"/>
          <a:ea typeface="宋体" pitchFamily="2" charset="-122"/>
        </a:defRPr>
      </a:lvl4pPr>
      <a:lvl5pPr algn="l" rtl="0" fontAlgn="base">
        <a:lnSpc>
          <a:spcPct val="90000"/>
        </a:lnSpc>
        <a:spcBef>
          <a:spcPct val="0"/>
        </a:spcBef>
        <a:spcAft>
          <a:spcPct val="0"/>
        </a:spcAft>
        <a:defRPr sz="3300">
          <a:solidFill>
            <a:schemeClr val="tx1"/>
          </a:solidFill>
          <a:latin typeface="Calibri Light" pitchFamily="34" charset="0"/>
          <a:ea typeface="宋体" pitchFamily="2" charset="-122"/>
        </a:defRPr>
      </a:lvl5pPr>
      <a:lvl6pPr marL="342900" algn="l" rtl="0" fontAlgn="base">
        <a:lnSpc>
          <a:spcPct val="90000"/>
        </a:lnSpc>
        <a:spcBef>
          <a:spcPct val="0"/>
        </a:spcBef>
        <a:spcAft>
          <a:spcPct val="0"/>
        </a:spcAft>
        <a:defRPr sz="3300">
          <a:solidFill>
            <a:schemeClr val="tx1"/>
          </a:solidFill>
          <a:latin typeface="Calibri Light" pitchFamily="34" charset="0"/>
          <a:ea typeface="宋体" pitchFamily="2" charset="-122"/>
        </a:defRPr>
      </a:lvl6pPr>
      <a:lvl7pPr marL="685800" algn="l" rtl="0" fontAlgn="base">
        <a:lnSpc>
          <a:spcPct val="90000"/>
        </a:lnSpc>
        <a:spcBef>
          <a:spcPct val="0"/>
        </a:spcBef>
        <a:spcAft>
          <a:spcPct val="0"/>
        </a:spcAft>
        <a:defRPr sz="3300">
          <a:solidFill>
            <a:schemeClr val="tx1"/>
          </a:solidFill>
          <a:latin typeface="Calibri Light" pitchFamily="34" charset="0"/>
          <a:ea typeface="宋体" pitchFamily="2" charset="-122"/>
        </a:defRPr>
      </a:lvl7pPr>
      <a:lvl8pPr marL="1028700" algn="l" rtl="0" fontAlgn="base">
        <a:lnSpc>
          <a:spcPct val="90000"/>
        </a:lnSpc>
        <a:spcBef>
          <a:spcPct val="0"/>
        </a:spcBef>
        <a:spcAft>
          <a:spcPct val="0"/>
        </a:spcAft>
        <a:defRPr sz="3300">
          <a:solidFill>
            <a:schemeClr val="tx1"/>
          </a:solidFill>
          <a:latin typeface="Calibri Light" pitchFamily="34" charset="0"/>
          <a:ea typeface="宋体" pitchFamily="2" charset="-122"/>
        </a:defRPr>
      </a:lvl8pPr>
      <a:lvl9pPr marL="1371600" algn="l" rtl="0" fontAlgn="base">
        <a:lnSpc>
          <a:spcPct val="90000"/>
        </a:lnSpc>
        <a:spcBef>
          <a:spcPct val="0"/>
        </a:spcBef>
        <a:spcAft>
          <a:spcPct val="0"/>
        </a:spcAft>
        <a:defRPr sz="3300">
          <a:solidFill>
            <a:schemeClr val="tx1"/>
          </a:solidFill>
          <a:latin typeface="Calibri Light" pitchFamily="34" charset="0"/>
          <a:ea typeface="宋体" pitchFamily="2" charset="-122"/>
        </a:defRPr>
      </a:lvl9pPr>
    </p:titleStyle>
    <p:bodyStyle>
      <a:lvl1pPr marL="171450" indent="-171450" algn="l" rtl="0" fontAlgn="base">
        <a:lnSpc>
          <a:spcPct val="90000"/>
        </a:lnSpc>
        <a:spcBef>
          <a:spcPts val="750"/>
        </a:spcBef>
        <a:spcAft>
          <a:spcPct val="0"/>
        </a:spcAft>
        <a:buFont typeface="Arial" pitchFamily="34" charset="0"/>
        <a:buChar char="•"/>
        <a:defRPr sz="2100">
          <a:solidFill>
            <a:schemeClr val="tx1"/>
          </a:solidFill>
          <a:latin typeface="+mn-lt"/>
          <a:ea typeface="+mn-ea"/>
          <a:cs typeface="+mn-cs"/>
        </a:defRPr>
      </a:lvl1pPr>
      <a:lvl2pPr marL="514350" indent="-171450" algn="l" rtl="0" fontAlgn="base">
        <a:lnSpc>
          <a:spcPct val="90000"/>
        </a:lnSpc>
        <a:spcBef>
          <a:spcPts val="375"/>
        </a:spcBef>
        <a:spcAft>
          <a:spcPct val="0"/>
        </a:spcAft>
        <a:buFont typeface="Arial" pitchFamily="34" charset="0"/>
        <a:buChar char="•"/>
        <a:defRPr sz="1800">
          <a:solidFill>
            <a:schemeClr val="tx1"/>
          </a:solidFill>
          <a:latin typeface="+mn-lt"/>
          <a:ea typeface="+mn-ea"/>
        </a:defRPr>
      </a:lvl2pPr>
      <a:lvl3pPr marL="857250" indent="-171450" algn="l" rtl="0" fontAlgn="base">
        <a:lnSpc>
          <a:spcPct val="90000"/>
        </a:lnSpc>
        <a:spcBef>
          <a:spcPts val="375"/>
        </a:spcBef>
        <a:spcAft>
          <a:spcPct val="0"/>
        </a:spcAft>
        <a:buFont typeface="Arial" pitchFamily="34" charset="0"/>
        <a:buChar char="•"/>
        <a:defRPr sz="1500">
          <a:solidFill>
            <a:schemeClr val="tx1"/>
          </a:solidFill>
          <a:latin typeface="+mn-lt"/>
          <a:ea typeface="+mn-ea"/>
        </a:defRPr>
      </a:lvl3pPr>
      <a:lvl4pPr marL="12001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4pPr>
      <a:lvl5pPr marL="15430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5pPr>
      <a:lvl6pPr marL="18859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6pPr>
      <a:lvl7pPr marL="22288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7pPr>
      <a:lvl8pPr marL="25717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8pPr>
      <a:lvl9pPr marL="2914650" indent="-171450" algn="l" rtl="0" fontAlgn="base">
        <a:lnSpc>
          <a:spcPct val="90000"/>
        </a:lnSpc>
        <a:spcBef>
          <a:spcPts val="375"/>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07" name="组合 18"/>
          <p:cNvGrpSpPr>
            <a:grpSpLocks/>
          </p:cNvGrpSpPr>
          <p:nvPr/>
        </p:nvGrpSpPr>
        <p:grpSpPr bwMode="auto">
          <a:xfrm>
            <a:off x="2256235" y="2924175"/>
            <a:ext cx="4485084" cy="232172"/>
            <a:chOff x="0" y="0"/>
            <a:chExt cx="5617820" cy="291392"/>
          </a:xfrm>
        </p:grpSpPr>
        <p:cxnSp>
          <p:nvCxnSpPr>
            <p:cNvPr id="4108" name="直接连接符 19"/>
            <p:cNvCxnSpPr>
              <a:cxnSpLocks noChangeShapeType="1"/>
            </p:cNvCxnSpPr>
            <p:nvPr/>
          </p:nvCxnSpPr>
          <p:spPr bwMode="auto">
            <a:xfrm>
              <a:off x="0" y="159614"/>
              <a:ext cx="264661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sp>
          <p:nvSpPr>
            <p:cNvPr id="4109" name="菱形 20"/>
            <p:cNvSpPr>
              <a:spLocks noChangeArrowheads="1"/>
            </p:cNvSpPr>
            <p:nvPr/>
          </p:nvSpPr>
          <p:spPr bwMode="auto">
            <a:xfrm>
              <a:off x="2818096"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4110" name="泪滴形 21"/>
            <p:cNvSpPr>
              <a:spLocks/>
            </p:cNvSpPr>
            <p:nvPr/>
          </p:nvSpPr>
          <p:spPr bwMode="auto">
            <a:xfrm rot="2700000">
              <a:off x="2664312"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111" name="泪滴形 22"/>
            <p:cNvSpPr>
              <a:spLocks/>
            </p:cNvSpPr>
            <p:nvPr/>
          </p:nvSpPr>
          <p:spPr bwMode="auto">
            <a:xfrm rot="13500000">
              <a:off x="2925705"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112" name="菱形 23"/>
            <p:cNvSpPr>
              <a:spLocks noChangeArrowheads="1"/>
            </p:cNvSpPr>
            <p:nvPr/>
          </p:nvSpPr>
          <p:spPr bwMode="auto">
            <a:xfrm>
              <a:off x="2818096"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4113" name="直接连接符 24"/>
            <p:cNvCxnSpPr>
              <a:cxnSpLocks noChangeShapeType="1"/>
            </p:cNvCxnSpPr>
            <p:nvPr/>
          </p:nvCxnSpPr>
          <p:spPr bwMode="auto">
            <a:xfrm>
              <a:off x="3059633" y="159614"/>
              <a:ext cx="2558187"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19" name="TextBox 18"/>
          <p:cNvSpPr txBox="1"/>
          <p:nvPr/>
        </p:nvSpPr>
        <p:spPr>
          <a:xfrm>
            <a:off x="1930963" y="2470585"/>
            <a:ext cx="5308037" cy="584775"/>
          </a:xfrm>
          <a:prstGeom prst="rect">
            <a:avLst/>
          </a:prstGeom>
          <a:noFill/>
        </p:spPr>
        <p:txBody>
          <a:bodyPr wrap="square" rtlCol="0">
            <a:spAutoFit/>
          </a:bodyPr>
          <a:lstStyle/>
          <a:p>
            <a:pPr algn="ctr"/>
            <a:r>
              <a:rPr lang="en-US" altLang="zh-CN" sz="3200" dirty="0">
                <a:solidFill>
                  <a:schemeClr val="bg1"/>
                </a:solidFill>
                <a:latin typeface="方正正粗黑简体" panose="02000000000000000000" pitchFamily="2" charset="-122"/>
                <a:ea typeface="方正正粗黑简体" panose="02000000000000000000" pitchFamily="2" charset="-122"/>
              </a:rPr>
              <a:t>Spark </a:t>
            </a:r>
            <a:r>
              <a:rPr lang="en-US" altLang="zh-CN" sz="3200" dirty="0" err="1">
                <a:solidFill>
                  <a:schemeClr val="bg1"/>
                </a:solidFill>
                <a:latin typeface="方正正粗黑简体" panose="02000000000000000000" pitchFamily="2" charset="-122"/>
                <a:ea typeface="方正正粗黑简体" panose="02000000000000000000" pitchFamily="2" charset="-122"/>
              </a:rPr>
              <a:t>MLlib</a:t>
            </a:r>
            <a:r>
              <a:rPr lang="en-US" altLang="zh-CN" sz="3200" dirty="0">
                <a:solidFill>
                  <a:schemeClr val="bg1"/>
                </a:solidFill>
                <a:latin typeface="方正正粗黑简体" panose="02000000000000000000" pitchFamily="2" charset="-122"/>
                <a:ea typeface="方正正粗黑简体" panose="02000000000000000000" pitchFamily="2" charset="-122"/>
              </a:rPr>
              <a:t> </a:t>
            </a:r>
            <a:r>
              <a:rPr lang="zh-CN" altLang="en-US" sz="3200" dirty="0">
                <a:solidFill>
                  <a:schemeClr val="bg1"/>
                </a:solidFill>
                <a:latin typeface="方正正粗黑简体" panose="02000000000000000000" pitchFamily="2" charset="-122"/>
                <a:ea typeface="方正正粗黑简体" panose="02000000000000000000" pitchFamily="2" charset="-122"/>
              </a:rPr>
              <a:t>实践汇报</a:t>
            </a:r>
          </a:p>
        </p:txBody>
      </p:sp>
      <p:sp>
        <p:nvSpPr>
          <p:cNvPr id="22" name="TextBox 21"/>
          <p:cNvSpPr txBox="1"/>
          <p:nvPr/>
        </p:nvSpPr>
        <p:spPr>
          <a:xfrm>
            <a:off x="3289467" y="1373859"/>
            <a:ext cx="2551331" cy="1200329"/>
          </a:xfrm>
          <a:prstGeom prst="rect">
            <a:avLst/>
          </a:prstGeom>
          <a:noFill/>
        </p:spPr>
        <p:txBody>
          <a:bodyPr wrap="square" rtlCol="0">
            <a:spAutoFit/>
          </a:bodyPr>
          <a:lstStyle/>
          <a:p>
            <a:r>
              <a:rPr lang="en-US" altLang="zh-CN" sz="7200" b="1" dirty="0">
                <a:solidFill>
                  <a:schemeClr val="bg1"/>
                </a:solidFill>
                <a:latin typeface="微软雅黑" panose="020B0503020204020204" pitchFamily="34" charset="-122"/>
                <a:ea typeface="微软雅黑" panose="020B0503020204020204" pitchFamily="34" charset="-122"/>
              </a:rPr>
              <a:t>2019</a:t>
            </a:r>
            <a:endParaRPr lang="zh-CN" altLang="en-US" sz="7200" b="1" dirty="0">
              <a:solidFill>
                <a:schemeClr val="bg1"/>
              </a:solidFill>
              <a:latin typeface="微软雅黑" panose="020B0503020204020204" pitchFamily="34" charset="-122"/>
              <a:ea typeface="微软雅黑" panose="020B0503020204020204" pitchFamily="34" charset="-122"/>
            </a:endParaRPr>
          </a:p>
        </p:txBody>
      </p:sp>
      <p:sp>
        <p:nvSpPr>
          <p:cNvPr id="30" name="TextBox 10"/>
          <p:cNvSpPr>
            <a:spLocks noChangeArrowheads="1"/>
          </p:cNvSpPr>
          <p:nvPr/>
        </p:nvSpPr>
        <p:spPr bwMode="auto">
          <a:xfrm>
            <a:off x="2427024" y="3266903"/>
            <a:ext cx="41928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1400" dirty="0">
                <a:solidFill>
                  <a:schemeClr val="bg1"/>
                </a:solidFill>
                <a:latin typeface="微软雅黑" pitchFamily="34" charset="-122"/>
                <a:ea typeface="微软雅黑" pitchFamily="34" charset="-122"/>
                <a:sym typeface="微软雅黑" pitchFamily="34" charset="-122"/>
              </a:rPr>
              <a:t>汇报人：江辉 郝晓冬 姜昱华 薛景文</a:t>
            </a:r>
            <a:r>
              <a:rPr lang="en-US" altLang="zh-CN" sz="1400" dirty="0">
                <a:solidFill>
                  <a:schemeClr val="bg1"/>
                </a:solidFill>
                <a:latin typeface="微软雅黑" pitchFamily="34" charset="-122"/>
                <a:ea typeface="微软雅黑" pitchFamily="34" charset="-122"/>
                <a:sym typeface="微软雅黑" pitchFamily="34" charset="-122"/>
              </a:rPr>
              <a:t>     </a:t>
            </a:r>
          </a:p>
          <a:p>
            <a:pPr algn="ctr" eaLnBrk="1" hangingPunct="1"/>
            <a:r>
              <a:rPr lang="zh-CN" altLang="en-US" sz="1400" dirty="0">
                <a:solidFill>
                  <a:schemeClr val="bg1"/>
                </a:solidFill>
                <a:latin typeface="微软雅黑" pitchFamily="34" charset="-122"/>
                <a:ea typeface="微软雅黑" pitchFamily="34" charset="-122"/>
                <a:sym typeface="微软雅黑" pitchFamily="34" charset="-122"/>
              </a:rPr>
              <a:t>时间：</a:t>
            </a:r>
            <a:r>
              <a:rPr lang="en-US" altLang="zh-CN" sz="1400" dirty="0">
                <a:solidFill>
                  <a:schemeClr val="bg1"/>
                </a:solidFill>
                <a:latin typeface="微软雅黑" pitchFamily="34" charset="-122"/>
                <a:ea typeface="微软雅黑" pitchFamily="34" charset="-122"/>
                <a:sym typeface="微软雅黑" pitchFamily="34" charset="-122"/>
              </a:rPr>
              <a:t>2019.10.23     </a:t>
            </a:r>
            <a:endParaRPr lang="zh-CN" altLang="en-US" sz="1400" dirty="0">
              <a:solidFill>
                <a:schemeClr val="bg1"/>
              </a:solidFill>
              <a:latin typeface="微软雅黑" pitchFamily="34" charset="-122"/>
              <a:ea typeface="微软雅黑" pitchFamily="34" charset="-122"/>
              <a:sym typeface="微软雅黑"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4000" advTm="10000">
        <p14:vortex dir="r"/>
      </p:transition>
    </mc:Choice>
    <mc:Fallback xmlns="">
      <p:transition spd="slow" advTm="10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60000">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14:bounceEnd="60000">
                                          <p:cBhvr additive="base">
                                            <p:cTn id="7" dur="500" fill="hold"/>
                                            <p:tgtEl>
                                              <p:spTgt spid="22"/>
                                            </p:tgtEl>
                                            <p:attrNameLst>
                                              <p:attrName>ppt_x</p:attrName>
                                            </p:attrNameLst>
                                          </p:cBhvr>
                                          <p:tavLst>
                                            <p:tav tm="0">
                                              <p:val>
                                                <p:strVal val="#ppt_x"/>
                                              </p:val>
                                            </p:tav>
                                            <p:tav tm="100000">
                                              <p:val>
                                                <p:strVal val="#ppt_x"/>
                                              </p:val>
                                            </p:tav>
                                          </p:tavLst>
                                        </p:anim>
                                        <p:anim calcmode="lin" valueType="num" p14:bounceEnd="60000">
                                          <p:cBhvr additive="base">
                                            <p:cTn id="8" dur="500" fill="hold"/>
                                            <p:tgtEl>
                                              <p:spTgt spid="2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6" presetClass="entr" presetSubtype="21" fill="hold" nodeType="afterEffect">
                                      <p:stCondLst>
                                        <p:cond delay="0"/>
                                      </p:stCondLst>
                                      <p:childTnLst>
                                        <p:set>
                                          <p:cBhvr>
                                            <p:cTn id="11" dur="1" fill="hold">
                                              <p:stCondLst>
                                                <p:cond delay="0"/>
                                              </p:stCondLst>
                                            </p:cTn>
                                            <p:tgtEl>
                                              <p:spTgt spid="4107"/>
                                            </p:tgtEl>
                                            <p:attrNameLst>
                                              <p:attrName>style.visibility</p:attrName>
                                            </p:attrNameLst>
                                          </p:cBhvr>
                                          <p:to>
                                            <p:strVal val="visible"/>
                                          </p:to>
                                        </p:set>
                                        <p:animEffect transition="in" filter="barn(inVertical)">
                                          <p:cBhvr>
                                            <p:cTn id="12" dur="500"/>
                                            <p:tgtEl>
                                              <p:spTgt spid="4107"/>
                                            </p:tgtEl>
                                          </p:cBhvr>
                                        </p:animEffect>
                                      </p:childTnLst>
                                    </p:cTn>
                                  </p:par>
                                </p:childTnLst>
                              </p:cTn>
                            </p:par>
                            <p:par>
                              <p:cTn id="13" fill="hold">
                                <p:stCondLst>
                                  <p:cond delay="1000"/>
                                </p:stCondLst>
                                <p:childTnLst>
                                  <p:par>
                                    <p:cTn id="14" presetID="12" presetClass="entr" presetSubtype="4" fill="hold" grpId="0" nodeType="afterEffect">
                                      <p:stCondLst>
                                        <p:cond delay="0"/>
                                      </p:stCondLst>
                                      <p:iterate type="lt">
                                        <p:tmPct val="10000"/>
                                      </p:iterate>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500"/>
                                            <p:tgtEl>
                                              <p:spTgt spid="19"/>
                                            </p:tgtEl>
                                            <p:attrNameLst>
                                              <p:attrName>ppt_y</p:attrName>
                                            </p:attrNameLst>
                                          </p:cBhvr>
                                          <p:tavLst>
                                            <p:tav tm="0">
                                              <p:val>
                                                <p:strVal val="#ppt_y+#ppt_h*1.125000"/>
                                              </p:val>
                                            </p:tav>
                                            <p:tav tm="100000">
                                              <p:val>
                                                <p:strVal val="#ppt_y"/>
                                              </p:val>
                                            </p:tav>
                                          </p:tavLst>
                                        </p:anim>
                                        <p:animEffect transition="in" filter="wipe(up)">
                                          <p:cBhvr>
                                            <p:cTn id="17" dur="500"/>
                                            <p:tgtEl>
                                              <p:spTgt spid="19"/>
                                            </p:tgtEl>
                                          </p:cBhvr>
                                        </p:animEffect>
                                      </p:childTnLst>
                                    </p:cTn>
                                  </p:par>
                                </p:childTnLst>
                              </p:cTn>
                            </p:par>
                            <p:par>
                              <p:cTn id="18" fill="hold">
                                <p:stCondLst>
                                  <p:cond delay="2150"/>
                                </p:stCondLst>
                                <p:childTnLst>
                                  <p:par>
                                    <p:cTn id="19" presetID="14" presetClass="entr" presetSubtype="10" fill="hold" grpId="0" nodeType="after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randombar(horizontal)">
                                          <p:cBhvr>
                                            <p:cTn id="2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3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6" presetClass="entr" presetSubtype="21" fill="hold" nodeType="afterEffect">
                                      <p:stCondLst>
                                        <p:cond delay="0"/>
                                      </p:stCondLst>
                                      <p:childTnLst>
                                        <p:set>
                                          <p:cBhvr>
                                            <p:cTn id="11" dur="1" fill="hold">
                                              <p:stCondLst>
                                                <p:cond delay="0"/>
                                              </p:stCondLst>
                                            </p:cTn>
                                            <p:tgtEl>
                                              <p:spTgt spid="4107"/>
                                            </p:tgtEl>
                                            <p:attrNameLst>
                                              <p:attrName>style.visibility</p:attrName>
                                            </p:attrNameLst>
                                          </p:cBhvr>
                                          <p:to>
                                            <p:strVal val="visible"/>
                                          </p:to>
                                        </p:set>
                                        <p:animEffect transition="in" filter="barn(inVertical)">
                                          <p:cBhvr>
                                            <p:cTn id="12" dur="500"/>
                                            <p:tgtEl>
                                              <p:spTgt spid="4107"/>
                                            </p:tgtEl>
                                          </p:cBhvr>
                                        </p:animEffect>
                                      </p:childTnLst>
                                    </p:cTn>
                                  </p:par>
                                </p:childTnLst>
                              </p:cTn>
                            </p:par>
                            <p:par>
                              <p:cTn id="13" fill="hold">
                                <p:stCondLst>
                                  <p:cond delay="1000"/>
                                </p:stCondLst>
                                <p:childTnLst>
                                  <p:par>
                                    <p:cTn id="14" presetID="12" presetClass="entr" presetSubtype="4" fill="hold" grpId="0" nodeType="afterEffect">
                                      <p:stCondLst>
                                        <p:cond delay="0"/>
                                      </p:stCondLst>
                                      <p:iterate type="lt">
                                        <p:tmPct val="10000"/>
                                      </p:iterate>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500"/>
                                            <p:tgtEl>
                                              <p:spTgt spid="19"/>
                                            </p:tgtEl>
                                            <p:attrNameLst>
                                              <p:attrName>ppt_y</p:attrName>
                                            </p:attrNameLst>
                                          </p:cBhvr>
                                          <p:tavLst>
                                            <p:tav tm="0">
                                              <p:val>
                                                <p:strVal val="#ppt_y+#ppt_h*1.125000"/>
                                              </p:val>
                                            </p:tav>
                                            <p:tav tm="100000">
                                              <p:val>
                                                <p:strVal val="#ppt_y"/>
                                              </p:val>
                                            </p:tav>
                                          </p:tavLst>
                                        </p:anim>
                                        <p:animEffect transition="in" filter="wipe(up)">
                                          <p:cBhvr>
                                            <p:cTn id="17" dur="500"/>
                                            <p:tgtEl>
                                              <p:spTgt spid="19"/>
                                            </p:tgtEl>
                                          </p:cBhvr>
                                        </p:animEffect>
                                      </p:childTnLst>
                                    </p:cTn>
                                  </p:par>
                                </p:childTnLst>
                              </p:cTn>
                            </p:par>
                            <p:par>
                              <p:cTn id="18" fill="hold">
                                <p:stCondLst>
                                  <p:cond delay="2150"/>
                                </p:stCondLst>
                                <p:childTnLst>
                                  <p:par>
                                    <p:cTn id="19" presetID="14" presetClass="entr" presetSubtype="10" fill="hold" grpId="0" nodeType="after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randombar(horizontal)">
                                          <p:cBhvr>
                                            <p:cTn id="2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30"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p:cNvGrpSpPr>
            <a:grpSpLocks/>
          </p:cNvGrpSpPr>
          <p:nvPr/>
        </p:nvGrpSpPr>
        <p:grpSpPr bwMode="auto">
          <a:xfrm>
            <a:off x="573088" y="1528763"/>
            <a:ext cx="1830387" cy="550862"/>
            <a:chOff x="533400" y="1528997"/>
            <a:chExt cx="1829490" cy="550887"/>
          </a:xfrm>
        </p:grpSpPr>
        <p:sp>
          <p:nvSpPr>
            <p:cNvPr id="65" name="五边形 64"/>
            <p:cNvSpPr/>
            <p:nvPr/>
          </p:nvSpPr>
          <p:spPr>
            <a:xfrm>
              <a:off x="533400" y="1528997"/>
              <a:ext cx="1829490" cy="550887"/>
            </a:xfrm>
            <a:prstGeom prst="homePlat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66" name="文本框 17"/>
            <p:cNvSpPr txBox="1">
              <a:spLocks noChangeArrowheads="1"/>
            </p:cNvSpPr>
            <p:nvPr/>
          </p:nvSpPr>
          <p:spPr bwMode="auto">
            <a:xfrm>
              <a:off x="861747" y="1648179"/>
              <a:ext cx="108132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步骤一</a:t>
              </a:r>
            </a:p>
          </p:txBody>
        </p:sp>
      </p:grpSp>
      <p:grpSp>
        <p:nvGrpSpPr>
          <p:cNvPr id="67" name="组合 66"/>
          <p:cNvGrpSpPr>
            <a:grpSpLocks/>
          </p:cNvGrpSpPr>
          <p:nvPr/>
        </p:nvGrpSpPr>
        <p:grpSpPr bwMode="auto">
          <a:xfrm>
            <a:off x="2324100" y="1528763"/>
            <a:ext cx="1641475" cy="550862"/>
            <a:chOff x="2283957" y="1528997"/>
            <a:chExt cx="1640420" cy="550887"/>
          </a:xfrm>
        </p:grpSpPr>
        <p:sp>
          <p:nvSpPr>
            <p:cNvPr id="68" name="任意多边形 67"/>
            <p:cNvSpPr/>
            <p:nvPr/>
          </p:nvSpPr>
          <p:spPr>
            <a:xfrm>
              <a:off x="2283957"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rgbClr val="06417E"/>
                </a:solidFill>
                <a:ea typeface="微软雅黑" panose="020B0503020204020204" pitchFamily="34" charset="-122"/>
              </a:endParaRPr>
            </a:p>
          </p:txBody>
        </p:sp>
        <p:sp>
          <p:nvSpPr>
            <p:cNvPr id="69" name="文本框 18"/>
            <p:cNvSpPr txBox="1">
              <a:spLocks noChangeArrowheads="1"/>
            </p:cNvSpPr>
            <p:nvPr/>
          </p:nvSpPr>
          <p:spPr bwMode="auto">
            <a:xfrm>
              <a:off x="2720597" y="1652040"/>
              <a:ext cx="9459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步骤二</a:t>
              </a:r>
            </a:p>
          </p:txBody>
        </p:sp>
      </p:grpSp>
      <p:grpSp>
        <p:nvGrpSpPr>
          <p:cNvPr id="70" name="组合 69"/>
          <p:cNvGrpSpPr>
            <a:grpSpLocks/>
          </p:cNvGrpSpPr>
          <p:nvPr/>
        </p:nvGrpSpPr>
        <p:grpSpPr bwMode="auto">
          <a:xfrm>
            <a:off x="3825875" y="1528763"/>
            <a:ext cx="1639888" cy="550862"/>
            <a:chOff x="3785566" y="1528997"/>
            <a:chExt cx="1640420" cy="550887"/>
          </a:xfrm>
        </p:grpSpPr>
        <p:sp>
          <p:nvSpPr>
            <p:cNvPr id="71" name="任意多边形 70"/>
            <p:cNvSpPr/>
            <p:nvPr/>
          </p:nvSpPr>
          <p:spPr>
            <a:xfrm>
              <a:off x="3785566"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72" name="文本框 19"/>
            <p:cNvSpPr txBox="1">
              <a:spLocks noChangeArrowheads="1"/>
            </p:cNvSpPr>
            <p:nvPr/>
          </p:nvSpPr>
          <p:spPr bwMode="auto">
            <a:xfrm>
              <a:off x="4265266" y="1652040"/>
              <a:ext cx="9458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步骤三</a:t>
              </a:r>
            </a:p>
          </p:txBody>
        </p:sp>
      </p:grpSp>
      <p:grpSp>
        <p:nvGrpSpPr>
          <p:cNvPr id="73" name="组合 72"/>
          <p:cNvGrpSpPr>
            <a:grpSpLocks/>
          </p:cNvGrpSpPr>
          <p:nvPr/>
        </p:nvGrpSpPr>
        <p:grpSpPr bwMode="auto">
          <a:xfrm>
            <a:off x="5340350" y="1528763"/>
            <a:ext cx="1639888" cy="550862"/>
            <a:chOff x="5299151" y="1528997"/>
            <a:chExt cx="1640420" cy="550887"/>
          </a:xfrm>
        </p:grpSpPr>
        <p:sp>
          <p:nvSpPr>
            <p:cNvPr id="74" name="任意多边形 73"/>
            <p:cNvSpPr/>
            <p:nvPr/>
          </p:nvSpPr>
          <p:spPr>
            <a:xfrm>
              <a:off x="5299151"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75" name="文本框 20"/>
            <p:cNvSpPr txBox="1">
              <a:spLocks noChangeArrowheads="1"/>
            </p:cNvSpPr>
            <p:nvPr/>
          </p:nvSpPr>
          <p:spPr bwMode="auto">
            <a:xfrm>
              <a:off x="5735042" y="1652040"/>
              <a:ext cx="93467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步骤四</a:t>
              </a:r>
            </a:p>
          </p:txBody>
        </p:sp>
      </p:grpSp>
      <p:grpSp>
        <p:nvGrpSpPr>
          <p:cNvPr id="76" name="组合 75"/>
          <p:cNvGrpSpPr>
            <a:grpSpLocks/>
          </p:cNvGrpSpPr>
          <p:nvPr/>
        </p:nvGrpSpPr>
        <p:grpSpPr bwMode="auto">
          <a:xfrm>
            <a:off x="6816725" y="1528763"/>
            <a:ext cx="1641475" cy="550862"/>
            <a:chOff x="6776809" y="1528997"/>
            <a:chExt cx="1640420" cy="550887"/>
          </a:xfrm>
        </p:grpSpPr>
        <p:sp>
          <p:nvSpPr>
            <p:cNvPr id="77" name="任意多边形 76"/>
            <p:cNvSpPr/>
            <p:nvPr/>
          </p:nvSpPr>
          <p:spPr>
            <a:xfrm>
              <a:off x="6776809"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78" name="文本框 21"/>
            <p:cNvSpPr txBox="1">
              <a:spLocks noChangeArrowheads="1"/>
            </p:cNvSpPr>
            <p:nvPr/>
          </p:nvSpPr>
          <p:spPr bwMode="auto">
            <a:xfrm>
              <a:off x="7242600" y="1652040"/>
              <a:ext cx="921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步骤五</a:t>
              </a:r>
            </a:p>
          </p:txBody>
        </p:sp>
      </p:grpSp>
      <p:grpSp>
        <p:nvGrpSpPr>
          <p:cNvPr id="79" name="组合 78"/>
          <p:cNvGrpSpPr>
            <a:grpSpLocks/>
          </p:cNvGrpSpPr>
          <p:nvPr/>
        </p:nvGrpSpPr>
        <p:grpSpPr bwMode="auto">
          <a:xfrm>
            <a:off x="573088" y="2355851"/>
            <a:ext cx="1519237" cy="1046511"/>
            <a:chOff x="1034229" y="1255861"/>
            <a:chExt cx="1789697" cy="1046075"/>
          </a:xfrm>
        </p:grpSpPr>
        <p:sp>
          <p:nvSpPr>
            <p:cNvPr id="80" name="矩形 13"/>
            <p:cNvSpPr>
              <a:spLocks noChangeArrowheads="1"/>
            </p:cNvSpPr>
            <p:nvPr/>
          </p:nvSpPr>
          <p:spPr bwMode="auto">
            <a:xfrm>
              <a:off x="1034229" y="1511343"/>
              <a:ext cx="1789697" cy="790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首先，技术栈名词继承了上一步</a:t>
              </a:r>
              <a:r>
                <a:rPr lang="en-US" altLang="zh-CN" sz="1050" dirty="0" err="1">
                  <a:solidFill>
                    <a:schemeClr val="bg1"/>
                  </a:solidFill>
                  <a:latin typeface="微软雅黑" panose="020B0503020204020204" pitchFamily="34" charset="-122"/>
                  <a:ea typeface="微软雅黑" panose="020B0503020204020204" pitchFamily="34" charset="-122"/>
                  <a:sym typeface="Arial" pitchFamily="34" charset="0"/>
                </a:rPr>
                <a:t>GraphX</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时的分词结果。</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81" name="文本框 83"/>
            <p:cNvSpPr txBox="1">
              <a:spLocks noChangeArrowheads="1"/>
            </p:cNvSpPr>
            <p:nvPr/>
          </p:nvSpPr>
          <p:spPr bwMode="auto">
            <a:xfrm>
              <a:off x="1259631" y="1255861"/>
              <a:ext cx="1358595" cy="307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继承结果</a:t>
              </a:r>
            </a:p>
          </p:txBody>
        </p:sp>
      </p:grpSp>
      <p:grpSp>
        <p:nvGrpSpPr>
          <p:cNvPr id="82" name="组合 81"/>
          <p:cNvGrpSpPr>
            <a:grpSpLocks/>
          </p:cNvGrpSpPr>
          <p:nvPr/>
        </p:nvGrpSpPr>
        <p:grpSpPr bwMode="auto">
          <a:xfrm>
            <a:off x="2252663" y="2355850"/>
            <a:ext cx="1519237" cy="1936561"/>
            <a:chOff x="1034229" y="1255861"/>
            <a:chExt cx="1789697" cy="1935756"/>
          </a:xfrm>
        </p:grpSpPr>
        <p:sp>
          <p:nvSpPr>
            <p:cNvPr id="83" name="矩形 13"/>
            <p:cNvSpPr>
              <a:spLocks noChangeArrowheads="1"/>
            </p:cNvSpPr>
            <p:nvPr/>
          </p:nvSpPr>
          <p:spPr bwMode="auto">
            <a:xfrm>
              <a:off x="1034229" y="1511343"/>
              <a:ext cx="1789697" cy="1680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许多职业描述会带有一些特殊字符，同时在</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IT</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职业描述中，因为一些多余的字导致合并失效，我们先采用</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java</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存入库中，在存入的过程中做初次过滤</a:t>
              </a:r>
            </a:p>
          </p:txBody>
        </p:sp>
        <p:sp>
          <p:nvSpPr>
            <p:cNvPr id="84" name="文本框 83"/>
            <p:cNvSpPr txBox="1">
              <a:spLocks noChangeArrowheads="1"/>
            </p:cNvSpPr>
            <p:nvPr/>
          </p:nvSpPr>
          <p:spPr bwMode="auto">
            <a:xfrm>
              <a:off x="1259631" y="1255861"/>
              <a:ext cx="135859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字符筛除</a:t>
              </a:r>
            </a:p>
          </p:txBody>
        </p:sp>
      </p:grpSp>
      <p:grpSp>
        <p:nvGrpSpPr>
          <p:cNvPr id="85" name="组合 84"/>
          <p:cNvGrpSpPr>
            <a:grpSpLocks/>
          </p:cNvGrpSpPr>
          <p:nvPr/>
        </p:nvGrpSpPr>
        <p:grpSpPr bwMode="auto">
          <a:xfrm>
            <a:off x="3948113" y="2355851"/>
            <a:ext cx="1519237" cy="1773633"/>
            <a:chOff x="1034229" y="1255861"/>
            <a:chExt cx="1789697" cy="1772894"/>
          </a:xfrm>
        </p:grpSpPr>
        <p:sp>
          <p:nvSpPr>
            <p:cNvPr id="86" name="矩形 13"/>
            <p:cNvSpPr>
              <a:spLocks noChangeArrowheads="1"/>
            </p:cNvSpPr>
            <p:nvPr/>
          </p:nvSpPr>
          <p:spPr bwMode="auto">
            <a:xfrm>
              <a:off x="1034229" y="1511343"/>
              <a:ext cx="1789697" cy="151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利用</a:t>
              </a:r>
              <a:r>
                <a:rPr lang="en-US" altLang="zh-CN" sz="1050" dirty="0" err="1">
                  <a:solidFill>
                    <a:schemeClr val="bg1"/>
                  </a:solidFill>
                  <a:latin typeface="微软雅黑" panose="020B0503020204020204" pitchFamily="34" charset="-122"/>
                  <a:ea typeface="微软雅黑" panose="020B0503020204020204" pitchFamily="34" charset="-122"/>
                  <a:sym typeface="Arial" pitchFamily="34" charset="0"/>
                </a:rPr>
                <a:t>sql</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我们可以合并招聘职业名相同的条目，同时过滤掉较小的离群点。在数量较低的行中可以选择性保留与</a:t>
              </a:r>
              <a:r>
                <a:rPr lang="en-US" altLang="zh-CN" sz="1050" dirty="0">
                  <a:solidFill>
                    <a:schemeClr val="bg1"/>
                  </a:solidFill>
                  <a:latin typeface="微软雅黑" panose="020B0503020204020204" pitchFamily="34" charset="-122"/>
                  <a:ea typeface="微软雅黑" panose="020B0503020204020204" pitchFamily="34" charset="-122"/>
                  <a:sym typeface="Arial" pitchFamily="34" charset="0"/>
                </a:rPr>
                <a:t>IT</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相关的职业条目。</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87" name="文本框 83"/>
            <p:cNvSpPr txBox="1">
              <a:spLocks noChangeArrowheads="1"/>
            </p:cNvSpPr>
            <p:nvPr/>
          </p:nvSpPr>
          <p:spPr bwMode="auto">
            <a:xfrm>
              <a:off x="1259631" y="1255861"/>
              <a:ext cx="1358595" cy="307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1400" b="1" dirty="0" err="1">
                  <a:solidFill>
                    <a:schemeClr val="bg1"/>
                  </a:solidFill>
                  <a:latin typeface="微软雅黑" pitchFamily="34" charset="-122"/>
                  <a:ea typeface="微软雅黑" pitchFamily="34" charset="-122"/>
                </a:rPr>
                <a:t>Sql</a:t>
              </a:r>
              <a:r>
                <a:rPr lang="zh-CN" altLang="en-US" sz="1400" b="1" dirty="0">
                  <a:solidFill>
                    <a:schemeClr val="bg1"/>
                  </a:solidFill>
                  <a:latin typeface="微软雅黑" pitchFamily="34" charset="-122"/>
                  <a:ea typeface="微软雅黑" pitchFamily="34" charset="-122"/>
                </a:rPr>
                <a:t>过滤</a:t>
              </a:r>
            </a:p>
          </p:txBody>
        </p:sp>
      </p:grpSp>
      <p:grpSp>
        <p:nvGrpSpPr>
          <p:cNvPr id="88" name="组合 87"/>
          <p:cNvGrpSpPr>
            <a:grpSpLocks/>
          </p:cNvGrpSpPr>
          <p:nvPr/>
        </p:nvGrpSpPr>
        <p:grpSpPr bwMode="auto">
          <a:xfrm>
            <a:off x="5453063" y="2373311"/>
            <a:ext cx="1517650" cy="1531257"/>
            <a:chOff x="1034229" y="1255861"/>
            <a:chExt cx="1789697" cy="1532180"/>
          </a:xfrm>
        </p:grpSpPr>
        <p:sp>
          <p:nvSpPr>
            <p:cNvPr id="89" name="矩形 13"/>
            <p:cNvSpPr>
              <a:spLocks noChangeArrowheads="1"/>
            </p:cNvSpPr>
            <p:nvPr/>
          </p:nvSpPr>
          <p:spPr bwMode="auto">
            <a:xfrm>
              <a:off x="1034229" y="1511602"/>
              <a:ext cx="1789697" cy="1276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rPr>
                <a:t>将数据库内读到的结果生成技术栈</a:t>
              </a:r>
              <a:r>
                <a:rPr lang="en-US" altLang="zh-CN" sz="1050" dirty="0">
                  <a:solidFill>
                    <a:schemeClr val="bg1"/>
                  </a:solidFill>
                  <a:latin typeface="微软雅黑" panose="020B0503020204020204" pitchFamily="34" charset="-122"/>
                  <a:ea typeface="微软雅黑" panose="020B0503020204020204" pitchFamily="34" charset="-122"/>
                </a:rPr>
                <a:t>csv</a:t>
              </a:r>
              <a:r>
                <a:rPr lang="zh-CN" altLang="en-US" sz="1050" dirty="0">
                  <a:solidFill>
                    <a:schemeClr val="bg1"/>
                  </a:solidFill>
                  <a:latin typeface="微软雅黑" panose="020B0503020204020204" pitchFamily="34" charset="-122"/>
                  <a:ea typeface="微软雅黑" panose="020B0503020204020204" pitchFamily="34" charset="-122"/>
                </a:rPr>
                <a:t>，列为技术名，行为职业名，在</a:t>
              </a:r>
              <a:r>
                <a:rPr lang="en-US" altLang="zh-CN" sz="1050" dirty="0">
                  <a:solidFill>
                    <a:schemeClr val="bg1"/>
                  </a:solidFill>
                  <a:latin typeface="微软雅黑" panose="020B0503020204020204" pitchFamily="34" charset="-122"/>
                  <a:ea typeface="微软雅黑" panose="020B0503020204020204" pitchFamily="34" charset="-122"/>
                </a:rPr>
                <a:t>excel</a:t>
              </a:r>
              <a:r>
                <a:rPr lang="zh-CN" altLang="en-US" sz="1050" dirty="0">
                  <a:solidFill>
                    <a:schemeClr val="bg1"/>
                  </a:solidFill>
                  <a:latin typeface="微软雅黑" panose="020B0503020204020204" pitchFamily="34" charset="-122"/>
                  <a:ea typeface="微软雅黑" panose="020B0503020204020204" pitchFamily="34" charset="-122"/>
                </a:rPr>
                <a:t>中统计求和并排序，删除空行。</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90" name="文本框 83"/>
            <p:cNvSpPr txBox="1">
              <a:spLocks noChangeArrowheads="1"/>
            </p:cNvSpPr>
            <p:nvPr/>
          </p:nvSpPr>
          <p:spPr bwMode="auto">
            <a:xfrm>
              <a:off x="1259631" y="1255861"/>
              <a:ext cx="135859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1400" b="1" dirty="0">
                  <a:solidFill>
                    <a:schemeClr val="bg1"/>
                  </a:solidFill>
                  <a:latin typeface="微软雅黑" pitchFamily="34" charset="-122"/>
                  <a:ea typeface="微软雅黑" pitchFamily="34" charset="-122"/>
                </a:rPr>
                <a:t>Excel</a:t>
              </a:r>
              <a:r>
                <a:rPr lang="zh-CN" altLang="en-US" sz="1400" b="1" dirty="0">
                  <a:solidFill>
                    <a:schemeClr val="bg1"/>
                  </a:solidFill>
                  <a:latin typeface="微软雅黑" pitchFamily="34" charset="-122"/>
                  <a:ea typeface="微软雅黑" pitchFamily="34" charset="-122"/>
                </a:rPr>
                <a:t>过滤</a:t>
              </a:r>
            </a:p>
          </p:txBody>
        </p:sp>
      </p:grpSp>
      <p:grpSp>
        <p:nvGrpSpPr>
          <p:cNvPr id="91" name="组合 90"/>
          <p:cNvGrpSpPr>
            <a:grpSpLocks/>
          </p:cNvGrpSpPr>
          <p:nvPr/>
        </p:nvGrpSpPr>
        <p:grpSpPr bwMode="auto">
          <a:xfrm>
            <a:off x="6878638" y="2373313"/>
            <a:ext cx="1517650" cy="1013230"/>
            <a:chOff x="1034229" y="1255861"/>
            <a:chExt cx="1789697" cy="1013841"/>
          </a:xfrm>
        </p:grpSpPr>
        <p:sp>
          <p:nvSpPr>
            <p:cNvPr id="92" name="矩形 13"/>
            <p:cNvSpPr>
              <a:spLocks noChangeArrowheads="1"/>
            </p:cNvSpPr>
            <p:nvPr/>
          </p:nvSpPr>
          <p:spPr bwMode="auto">
            <a:xfrm>
              <a:off x="1034229" y="1511602"/>
              <a:ext cx="1789697" cy="75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分词的结果中带有一些错词或拼写错误的单词，手动删除这些列</a:t>
              </a:r>
            </a:p>
          </p:txBody>
        </p:sp>
        <p:sp>
          <p:nvSpPr>
            <p:cNvPr id="93" name="文本框 83"/>
            <p:cNvSpPr txBox="1">
              <a:spLocks noChangeArrowheads="1"/>
            </p:cNvSpPr>
            <p:nvPr/>
          </p:nvSpPr>
          <p:spPr bwMode="auto">
            <a:xfrm>
              <a:off x="1259631" y="1255861"/>
              <a:ext cx="135859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手动矫正</a:t>
              </a:r>
            </a:p>
          </p:txBody>
        </p:sp>
      </p:grpSp>
      <p:sp>
        <p:nvSpPr>
          <p:cNvPr id="94" name="文本框 25"/>
          <p:cNvSpPr txBox="1">
            <a:spLocks noChangeArrowheads="1"/>
          </p:cNvSpPr>
          <p:nvPr/>
        </p:nvSpPr>
        <p:spPr bwMode="auto">
          <a:xfrm>
            <a:off x="740569" y="384572"/>
            <a:ext cx="2296716"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数据预处理</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Tree>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550" fill="hold"/>
                                        <p:tgtEl>
                                          <p:spTgt spid="64"/>
                                        </p:tgtEl>
                                        <p:attrNameLst>
                                          <p:attrName>ppt_x</p:attrName>
                                        </p:attrNameLst>
                                      </p:cBhvr>
                                      <p:tavLst>
                                        <p:tav tm="0">
                                          <p:val>
                                            <p:strVal val="0-#ppt_w/2"/>
                                          </p:val>
                                        </p:tav>
                                        <p:tav tm="100000">
                                          <p:val>
                                            <p:strVal val="#ppt_x"/>
                                          </p:val>
                                        </p:tav>
                                      </p:tavLst>
                                    </p:anim>
                                    <p:anim calcmode="lin" valueType="num">
                                      <p:cBhvr additive="base">
                                        <p:cTn id="20" dur="550" fill="hold"/>
                                        <p:tgtEl>
                                          <p:spTgt spid="64"/>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100"/>
                                  </p:stCondLst>
                                  <p:childTnLst>
                                    <p:set>
                                      <p:cBhvr>
                                        <p:cTn id="22" dur="1" fill="hold">
                                          <p:stCondLst>
                                            <p:cond delay="0"/>
                                          </p:stCondLst>
                                        </p:cTn>
                                        <p:tgtEl>
                                          <p:spTgt spid="67"/>
                                        </p:tgtEl>
                                        <p:attrNameLst>
                                          <p:attrName>style.visibility</p:attrName>
                                        </p:attrNameLst>
                                      </p:cBhvr>
                                      <p:to>
                                        <p:strVal val="visible"/>
                                      </p:to>
                                    </p:set>
                                    <p:anim calcmode="lin" valueType="num">
                                      <p:cBhvr additive="base">
                                        <p:cTn id="23" dur="550" fill="hold"/>
                                        <p:tgtEl>
                                          <p:spTgt spid="67"/>
                                        </p:tgtEl>
                                        <p:attrNameLst>
                                          <p:attrName>ppt_x</p:attrName>
                                        </p:attrNameLst>
                                      </p:cBhvr>
                                      <p:tavLst>
                                        <p:tav tm="0">
                                          <p:val>
                                            <p:strVal val="0-#ppt_w/2"/>
                                          </p:val>
                                        </p:tav>
                                        <p:tav tm="100000">
                                          <p:val>
                                            <p:strVal val="#ppt_x"/>
                                          </p:val>
                                        </p:tav>
                                      </p:tavLst>
                                    </p:anim>
                                    <p:anim calcmode="lin" valueType="num">
                                      <p:cBhvr additive="base">
                                        <p:cTn id="24" dur="550" fill="hold"/>
                                        <p:tgtEl>
                                          <p:spTgt spid="6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200"/>
                                  </p:stCondLst>
                                  <p:childTnLst>
                                    <p:set>
                                      <p:cBhvr>
                                        <p:cTn id="26" dur="1" fill="hold">
                                          <p:stCondLst>
                                            <p:cond delay="0"/>
                                          </p:stCondLst>
                                        </p:cTn>
                                        <p:tgtEl>
                                          <p:spTgt spid="70"/>
                                        </p:tgtEl>
                                        <p:attrNameLst>
                                          <p:attrName>style.visibility</p:attrName>
                                        </p:attrNameLst>
                                      </p:cBhvr>
                                      <p:to>
                                        <p:strVal val="visible"/>
                                      </p:to>
                                    </p:set>
                                    <p:anim calcmode="lin" valueType="num">
                                      <p:cBhvr additive="base">
                                        <p:cTn id="27" dur="550" fill="hold"/>
                                        <p:tgtEl>
                                          <p:spTgt spid="70"/>
                                        </p:tgtEl>
                                        <p:attrNameLst>
                                          <p:attrName>ppt_x</p:attrName>
                                        </p:attrNameLst>
                                      </p:cBhvr>
                                      <p:tavLst>
                                        <p:tav tm="0">
                                          <p:val>
                                            <p:strVal val="0-#ppt_w/2"/>
                                          </p:val>
                                        </p:tav>
                                        <p:tav tm="100000">
                                          <p:val>
                                            <p:strVal val="#ppt_x"/>
                                          </p:val>
                                        </p:tav>
                                      </p:tavLst>
                                    </p:anim>
                                    <p:anim calcmode="lin" valueType="num">
                                      <p:cBhvr additive="base">
                                        <p:cTn id="28" dur="550" fill="hold"/>
                                        <p:tgtEl>
                                          <p:spTgt spid="7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300"/>
                                  </p:stCondLst>
                                  <p:childTnLst>
                                    <p:set>
                                      <p:cBhvr>
                                        <p:cTn id="30" dur="1" fill="hold">
                                          <p:stCondLst>
                                            <p:cond delay="0"/>
                                          </p:stCondLst>
                                        </p:cTn>
                                        <p:tgtEl>
                                          <p:spTgt spid="73"/>
                                        </p:tgtEl>
                                        <p:attrNameLst>
                                          <p:attrName>style.visibility</p:attrName>
                                        </p:attrNameLst>
                                      </p:cBhvr>
                                      <p:to>
                                        <p:strVal val="visible"/>
                                      </p:to>
                                    </p:set>
                                    <p:anim calcmode="lin" valueType="num">
                                      <p:cBhvr additive="base">
                                        <p:cTn id="31" dur="550" fill="hold"/>
                                        <p:tgtEl>
                                          <p:spTgt spid="73"/>
                                        </p:tgtEl>
                                        <p:attrNameLst>
                                          <p:attrName>ppt_x</p:attrName>
                                        </p:attrNameLst>
                                      </p:cBhvr>
                                      <p:tavLst>
                                        <p:tav tm="0">
                                          <p:val>
                                            <p:strVal val="0-#ppt_w/2"/>
                                          </p:val>
                                        </p:tav>
                                        <p:tav tm="100000">
                                          <p:val>
                                            <p:strVal val="#ppt_x"/>
                                          </p:val>
                                        </p:tav>
                                      </p:tavLst>
                                    </p:anim>
                                    <p:anim calcmode="lin" valueType="num">
                                      <p:cBhvr additive="base">
                                        <p:cTn id="32" dur="550" fill="hold"/>
                                        <p:tgtEl>
                                          <p:spTgt spid="73"/>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400"/>
                                  </p:stCondLst>
                                  <p:childTnLst>
                                    <p:set>
                                      <p:cBhvr>
                                        <p:cTn id="34" dur="1" fill="hold">
                                          <p:stCondLst>
                                            <p:cond delay="0"/>
                                          </p:stCondLst>
                                        </p:cTn>
                                        <p:tgtEl>
                                          <p:spTgt spid="76"/>
                                        </p:tgtEl>
                                        <p:attrNameLst>
                                          <p:attrName>style.visibility</p:attrName>
                                        </p:attrNameLst>
                                      </p:cBhvr>
                                      <p:to>
                                        <p:strVal val="visible"/>
                                      </p:to>
                                    </p:set>
                                    <p:anim calcmode="lin" valueType="num">
                                      <p:cBhvr additive="base">
                                        <p:cTn id="35" dur="550" fill="hold"/>
                                        <p:tgtEl>
                                          <p:spTgt spid="76"/>
                                        </p:tgtEl>
                                        <p:attrNameLst>
                                          <p:attrName>ppt_x</p:attrName>
                                        </p:attrNameLst>
                                      </p:cBhvr>
                                      <p:tavLst>
                                        <p:tav tm="0">
                                          <p:val>
                                            <p:strVal val="0-#ppt_w/2"/>
                                          </p:val>
                                        </p:tav>
                                        <p:tav tm="100000">
                                          <p:val>
                                            <p:strVal val="#ppt_x"/>
                                          </p:val>
                                        </p:tav>
                                      </p:tavLst>
                                    </p:anim>
                                    <p:anim calcmode="lin" valueType="num">
                                      <p:cBhvr additive="base">
                                        <p:cTn id="36" dur="550" fill="hold"/>
                                        <p:tgtEl>
                                          <p:spTgt spid="7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nodeType="clickEffect">
                                  <p:stCondLst>
                                    <p:cond delay="0"/>
                                  </p:stCondLst>
                                  <p:childTnLst>
                                    <p:set>
                                      <p:cBhvr>
                                        <p:cTn id="40" dur="1" fill="hold">
                                          <p:stCondLst>
                                            <p:cond delay="0"/>
                                          </p:stCondLst>
                                        </p:cTn>
                                        <p:tgtEl>
                                          <p:spTgt spid="79"/>
                                        </p:tgtEl>
                                        <p:attrNameLst>
                                          <p:attrName>style.visibility</p:attrName>
                                        </p:attrNameLst>
                                      </p:cBhvr>
                                      <p:to>
                                        <p:strVal val="visible"/>
                                      </p:to>
                                    </p:set>
                                    <p:animEffect transition="in" filter="fade">
                                      <p:cBhvr>
                                        <p:cTn id="41" dur="500"/>
                                        <p:tgtEl>
                                          <p:spTgt spid="79"/>
                                        </p:tgtEl>
                                      </p:cBhvr>
                                    </p:animEffect>
                                    <p:anim calcmode="lin" valueType="num">
                                      <p:cBhvr>
                                        <p:cTn id="42" dur="500" fill="hold"/>
                                        <p:tgtEl>
                                          <p:spTgt spid="79"/>
                                        </p:tgtEl>
                                        <p:attrNameLst>
                                          <p:attrName>ppt_x</p:attrName>
                                        </p:attrNameLst>
                                      </p:cBhvr>
                                      <p:tavLst>
                                        <p:tav tm="0">
                                          <p:val>
                                            <p:strVal val="#ppt_x"/>
                                          </p:val>
                                        </p:tav>
                                        <p:tav tm="100000">
                                          <p:val>
                                            <p:strVal val="#ppt_x"/>
                                          </p:val>
                                        </p:tav>
                                      </p:tavLst>
                                    </p:anim>
                                    <p:anim calcmode="lin" valueType="num">
                                      <p:cBhvr>
                                        <p:cTn id="43" dur="500" fill="hold"/>
                                        <p:tgtEl>
                                          <p:spTgt spid="79"/>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500"/>
                                        <p:tgtEl>
                                          <p:spTgt spid="82"/>
                                        </p:tgtEl>
                                      </p:cBhvr>
                                    </p:animEffect>
                                    <p:anim calcmode="lin" valueType="num">
                                      <p:cBhvr>
                                        <p:cTn id="47" dur="500" fill="hold"/>
                                        <p:tgtEl>
                                          <p:spTgt spid="82"/>
                                        </p:tgtEl>
                                        <p:attrNameLst>
                                          <p:attrName>ppt_x</p:attrName>
                                        </p:attrNameLst>
                                      </p:cBhvr>
                                      <p:tavLst>
                                        <p:tav tm="0">
                                          <p:val>
                                            <p:strVal val="#ppt_x"/>
                                          </p:val>
                                        </p:tav>
                                        <p:tav tm="100000">
                                          <p:val>
                                            <p:strVal val="#ppt_x"/>
                                          </p:val>
                                        </p:tav>
                                      </p:tavLst>
                                    </p:anim>
                                    <p:anim calcmode="lin" valueType="num">
                                      <p:cBhvr>
                                        <p:cTn id="48" dur="500" fill="hold"/>
                                        <p:tgtEl>
                                          <p:spTgt spid="82"/>
                                        </p:tgtEl>
                                        <p:attrNameLst>
                                          <p:attrName>ppt_y</p:attrName>
                                        </p:attrNameLst>
                                      </p:cBhvr>
                                      <p:tavLst>
                                        <p:tav tm="0">
                                          <p:val>
                                            <p:strVal val="#ppt_y-.1"/>
                                          </p:val>
                                        </p:tav>
                                        <p:tav tm="100000">
                                          <p:val>
                                            <p:strVal val="#ppt_y"/>
                                          </p:val>
                                        </p:tav>
                                      </p:tavLst>
                                    </p:anim>
                                  </p:childTnLst>
                                </p:cTn>
                              </p:par>
                              <p:par>
                                <p:cTn id="49" presetID="47" presetClass="entr" presetSubtype="0" fill="hold" nodeType="withEffect">
                                  <p:stCondLst>
                                    <p:cond delay="0"/>
                                  </p:stCondLst>
                                  <p:childTnLst>
                                    <p:set>
                                      <p:cBhvr>
                                        <p:cTn id="50" dur="1" fill="hold">
                                          <p:stCondLst>
                                            <p:cond delay="0"/>
                                          </p:stCondLst>
                                        </p:cTn>
                                        <p:tgtEl>
                                          <p:spTgt spid="85"/>
                                        </p:tgtEl>
                                        <p:attrNameLst>
                                          <p:attrName>style.visibility</p:attrName>
                                        </p:attrNameLst>
                                      </p:cBhvr>
                                      <p:to>
                                        <p:strVal val="visible"/>
                                      </p:to>
                                    </p:set>
                                    <p:animEffect transition="in" filter="fade">
                                      <p:cBhvr>
                                        <p:cTn id="51" dur="500"/>
                                        <p:tgtEl>
                                          <p:spTgt spid="85"/>
                                        </p:tgtEl>
                                      </p:cBhvr>
                                    </p:animEffect>
                                    <p:anim calcmode="lin" valueType="num">
                                      <p:cBhvr>
                                        <p:cTn id="52" dur="500" fill="hold"/>
                                        <p:tgtEl>
                                          <p:spTgt spid="85"/>
                                        </p:tgtEl>
                                        <p:attrNameLst>
                                          <p:attrName>ppt_x</p:attrName>
                                        </p:attrNameLst>
                                      </p:cBhvr>
                                      <p:tavLst>
                                        <p:tav tm="0">
                                          <p:val>
                                            <p:strVal val="#ppt_x"/>
                                          </p:val>
                                        </p:tav>
                                        <p:tav tm="100000">
                                          <p:val>
                                            <p:strVal val="#ppt_x"/>
                                          </p:val>
                                        </p:tav>
                                      </p:tavLst>
                                    </p:anim>
                                    <p:anim calcmode="lin" valueType="num">
                                      <p:cBhvr>
                                        <p:cTn id="53" dur="500" fill="hold"/>
                                        <p:tgtEl>
                                          <p:spTgt spid="85"/>
                                        </p:tgtEl>
                                        <p:attrNameLst>
                                          <p:attrName>ppt_y</p:attrName>
                                        </p:attrNameLst>
                                      </p:cBhvr>
                                      <p:tavLst>
                                        <p:tav tm="0">
                                          <p:val>
                                            <p:strVal val="#ppt_y-.1"/>
                                          </p:val>
                                        </p:tav>
                                        <p:tav tm="100000">
                                          <p:val>
                                            <p:strVal val="#ppt_y"/>
                                          </p:val>
                                        </p:tav>
                                      </p:tavLst>
                                    </p:anim>
                                  </p:childTnLst>
                                </p:cTn>
                              </p:par>
                              <p:par>
                                <p:cTn id="54" presetID="47" presetClass="entr" presetSubtype="0" fill="hold" nodeType="with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fade">
                                      <p:cBhvr>
                                        <p:cTn id="56" dur="500"/>
                                        <p:tgtEl>
                                          <p:spTgt spid="88"/>
                                        </p:tgtEl>
                                      </p:cBhvr>
                                    </p:animEffect>
                                    <p:anim calcmode="lin" valueType="num">
                                      <p:cBhvr>
                                        <p:cTn id="57" dur="500" fill="hold"/>
                                        <p:tgtEl>
                                          <p:spTgt spid="88"/>
                                        </p:tgtEl>
                                        <p:attrNameLst>
                                          <p:attrName>ppt_x</p:attrName>
                                        </p:attrNameLst>
                                      </p:cBhvr>
                                      <p:tavLst>
                                        <p:tav tm="0">
                                          <p:val>
                                            <p:strVal val="#ppt_x"/>
                                          </p:val>
                                        </p:tav>
                                        <p:tav tm="100000">
                                          <p:val>
                                            <p:strVal val="#ppt_x"/>
                                          </p:val>
                                        </p:tav>
                                      </p:tavLst>
                                    </p:anim>
                                    <p:anim calcmode="lin" valueType="num">
                                      <p:cBhvr>
                                        <p:cTn id="58" dur="500" fill="hold"/>
                                        <p:tgtEl>
                                          <p:spTgt spid="88"/>
                                        </p:tgtEl>
                                        <p:attrNameLst>
                                          <p:attrName>ppt_y</p:attrName>
                                        </p:attrNameLst>
                                      </p:cBhvr>
                                      <p:tavLst>
                                        <p:tav tm="0">
                                          <p:val>
                                            <p:strVal val="#ppt_y-.1"/>
                                          </p:val>
                                        </p:tav>
                                        <p:tav tm="100000">
                                          <p:val>
                                            <p:strVal val="#ppt_y"/>
                                          </p:val>
                                        </p:tav>
                                      </p:tavLst>
                                    </p:anim>
                                  </p:childTnLst>
                                </p:cTn>
                              </p:par>
                              <p:par>
                                <p:cTn id="59" presetID="47" presetClass="entr" presetSubtype="0" fill="hold" nodeType="withEffect">
                                  <p:stCondLst>
                                    <p:cond delay="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anim calcmode="lin" valueType="num">
                                      <p:cBhvr>
                                        <p:cTn id="62" dur="500" fill="hold"/>
                                        <p:tgtEl>
                                          <p:spTgt spid="91"/>
                                        </p:tgtEl>
                                        <p:attrNameLst>
                                          <p:attrName>ppt_x</p:attrName>
                                        </p:attrNameLst>
                                      </p:cBhvr>
                                      <p:tavLst>
                                        <p:tav tm="0">
                                          <p:val>
                                            <p:strVal val="#ppt_x"/>
                                          </p:val>
                                        </p:tav>
                                        <p:tav tm="100000">
                                          <p:val>
                                            <p:strVal val="#ppt_x"/>
                                          </p:val>
                                        </p:tav>
                                      </p:tavLst>
                                    </p:anim>
                                    <p:anim calcmode="lin" valueType="num">
                                      <p:cBhvr>
                                        <p:cTn id="63" dur="500" fill="hold"/>
                                        <p:tgtEl>
                                          <p:spTgt spid="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6A58D77-2BDF-4A99-A499-DD06CE9A9B0E}"/>
              </a:ext>
            </a:extLst>
          </p:cNvPr>
          <p:cNvPicPr>
            <a:picLocks noChangeAspect="1"/>
          </p:cNvPicPr>
          <p:nvPr/>
        </p:nvPicPr>
        <p:blipFill>
          <a:blip r:embed="rId2"/>
          <a:stretch>
            <a:fillRect/>
          </a:stretch>
        </p:blipFill>
        <p:spPr>
          <a:xfrm>
            <a:off x="-1" y="2238603"/>
            <a:ext cx="9144000" cy="213617"/>
          </a:xfrm>
          <a:prstGeom prst="rect">
            <a:avLst/>
          </a:prstGeom>
        </p:spPr>
      </p:pic>
      <p:grpSp>
        <p:nvGrpSpPr>
          <p:cNvPr id="3" name="组合 2">
            <a:extLst>
              <a:ext uri="{FF2B5EF4-FFF2-40B4-BE49-F238E27FC236}">
                <a16:creationId xmlns:a16="http://schemas.microsoft.com/office/drawing/2014/main" id="{147BD4D8-7436-43FD-8FAF-FAF267D12495}"/>
              </a:ext>
            </a:extLst>
          </p:cNvPr>
          <p:cNvGrpSpPr>
            <a:grpSpLocks/>
          </p:cNvGrpSpPr>
          <p:nvPr/>
        </p:nvGrpSpPr>
        <p:grpSpPr bwMode="auto">
          <a:xfrm>
            <a:off x="50799" y="350045"/>
            <a:ext cx="1641475" cy="550862"/>
            <a:chOff x="2283957" y="1528997"/>
            <a:chExt cx="1640420" cy="550887"/>
          </a:xfrm>
        </p:grpSpPr>
        <p:sp>
          <p:nvSpPr>
            <p:cNvPr id="4" name="任意多边形 67">
              <a:extLst>
                <a:ext uri="{FF2B5EF4-FFF2-40B4-BE49-F238E27FC236}">
                  <a16:creationId xmlns:a16="http://schemas.microsoft.com/office/drawing/2014/main" id="{A6AC31F8-65CE-4CC5-B4A6-32D92CCB4C4A}"/>
                </a:ext>
              </a:extLst>
            </p:cNvPr>
            <p:cNvSpPr/>
            <p:nvPr/>
          </p:nvSpPr>
          <p:spPr>
            <a:xfrm>
              <a:off x="2283957"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rgbClr val="06417E"/>
                </a:solidFill>
                <a:ea typeface="微软雅黑" panose="020B0503020204020204" pitchFamily="34" charset="-122"/>
              </a:endParaRPr>
            </a:p>
          </p:txBody>
        </p:sp>
        <p:sp>
          <p:nvSpPr>
            <p:cNvPr id="5" name="文本框 18">
              <a:extLst>
                <a:ext uri="{FF2B5EF4-FFF2-40B4-BE49-F238E27FC236}">
                  <a16:creationId xmlns:a16="http://schemas.microsoft.com/office/drawing/2014/main" id="{F64C1DFF-56C4-4C8F-8CE5-90CAC8883364}"/>
                </a:ext>
              </a:extLst>
            </p:cNvPr>
            <p:cNvSpPr txBox="1">
              <a:spLocks noChangeArrowheads="1"/>
            </p:cNvSpPr>
            <p:nvPr/>
          </p:nvSpPr>
          <p:spPr bwMode="auto">
            <a:xfrm>
              <a:off x="2720597" y="1652040"/>
              <a:ext cx="9459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步骤二</a:t>
              </a:r>
            </a:p>
          </p:txBody>
        </p:sp>
      </p:grpSp>
      <p:grpSp>
        <p:nvGrpSpPr>
          <p:cNvPr id="6" name="组合 5">
            <a:extLst>
              <a:ext uri="{FF2B5EF4-FFF2-40B4-BE49-F238E27FC236}">
                <a16:creationId xmlns:a16="http://schemas.microsoft.com/office/drawing/2014/main" id="{A8DF630B-21E9-4F6B-967B-EB7AB89B521B}"/>
              </a:ext>
            </a:extLst>
          </p:cNvPr>
          <p:cNvGrpSpPr>
            <a:grpSpLocks/>
          </p:cNvGrpSpPr>
          <p:nvPr/>
        </p:nvGrpSpPr>
        <p:grpSpPr bwMode="auto">
          <a:xfrm>
            <a:off x="-1422077" y="1012561"/>
            <a:ext cx="7808590" cy="782104"/>
            <a:chOff x="511262" y="792412"/>
            <a:chExt cx="2312664" cy="2202487"/>
          </a:xfrm>
        </p:grpSpPr>
        <p:sp>
          <p:nvSpPr>
            <p:cNvPr id="7" name="矩形 13">
              <a:extLst>
                <a:ext uri="{FF2B5EF4-FFF2-40B4-BE49-F238E27FC236}">
                  <a16:creationId xmlns:a16="http://schemas.microsoft.com/office/drawing/2014/main" id="{E213E744-1071-4832-B0CC-2F4C4AC20070}"/>
                </a:ext>
              </a:extLst>
            </p:cNvPr>
            <p:cNvSpPr>
              <a:spLocks noChangeArrowheads="1"/>
            </p:cNvSpPr>
            <p:nvPr/>
          </p:nvSpPr>
          <p:spPr bwMode="auto">
            <a:xfrm>
              <a:off x="1034229" y="1511344"/>
              <a:ext cx="1789697" cy="148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684213" eaLnBrk="1" fontAlgn="auto" hangingPunct="1">
                <a:lnSpc>
                  <a:spcPct val="150000"/>
                </a:lnSpc>
                <a:spcBef>
                  <a:spcPts val="0"/>
                </a:spcBef>
                <a:spcAft>
                  <a:spcPts val="0"/>
                </a:spcAft>
                <a:defRPr/>
              </a:pP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许多职业描述会带有一些特殊字符，同时在</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IT</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职业描述中，因为一些多余的字以及可能存在的大小写问题，导致合并失效，我们先用</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java</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提取技术栈所在列和职业名称所在列存入库中；在存入的过程中做初次过滤</a:t>
              </a:r>
            </a:p>
          </p:txBody>
        </p:sp>
        <p:sp>
          <p:nvSpPr>
            <p:cNvPr id="8" name="文本框 7">
              <a:extLst>
                <a:ext uri="{FF2B5EF4-FFF2-40B4-BE49-F238E27FC236}">
                  <a16:creationId xmlns:a16="http://schemas.microsoft.com/office/drawing/2014/main" id="{9F1DB600-36C7-4859-BECD-CB023B143E89}"/>
                </a:ext>
              </a:extLst>
            </p:cNvPr>
            <p:cNvSpPr txBox="1">
              <a:spLocks noChangeArrowheads="1"/>
            </p:cNvSpPr>
            <p:nvPr/>
          </p:nvSpPr>
          <p:spPr bwMode="auto">
            <a:xfrm>
              <a:off x="511262" y="792412"/>
              <a:ext cx="1358595" cy="307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字符筛除</a:t>
              </a:r>
            </a:p>
          </p:txBody>
        </p:sp>
      </p:grpSp>
      <p:pic>
        <p:nvPicPr>
          <p:cNvPr id="9" name="图片 8">
            <a:extLst>
              <a:ext uri="{FF2B5EF4-FFF2-40B4-BE49-F238E27FC236}">
                <a16:creationId xmlns:a16="http://schemas.microsoft.com/office/drawing/2014/main" id="{8335F895-01B4-4648-A6BA-51AB71FC18AB}"/>
              </a:ext>
            </a:extLst>
          </p:cNvPr>
          <p:cNvPicPr>
            <a:picLocks noChangeAspect="1"/>
          </p:cNvPicPr>
          <p:nvPr/>
        </p:nvPicPr>
        <p:blipFill>
          <a:blip r:embed="rId3"/>
          <a:stretch>
            <a:fillRect/>
          </a:stretch>
        </p:blipFill>
        <p:spPr>
          <a:xfrm>
            <a:off x="689272" y="1794665"/>
            <a:ext cx="7765453" cy="2522439"/>
          </a:xfrm>
          <a:prstGeom prst="rect">
            <a:avLst/>
          </a:prstGeom>
        </p:spPr>
      </p:pic>
    </p:spTree>
    <p:extLst>
      <p:ext uri="{BB962C8B-B14F-4D97-AF65-F5344CB8AC3E}">
        <p14:creationId xmlns:p14="http://schemas.microsoft.com/office/powerpoint/2010/main" val="49826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1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50" fill="hold"/>
                                        <p:tgtEl>
                                          <p:spTgt spid="3"/>
                                        </p:tgtEl>
                                        <p:attrNameLst>
                                          <p:attrName>ppt_x</p:attrName>
                                        </p:attrNameLst>
                                      </p:cBhvr>
                                      <p:tavLst>
                                        <p:tav tm="0">
                                          <p:val>
                                            <p:strVal val="0-#ppt_w/2"/>
                                          </p:val>
                                        </p:tav>
                                        <p:tav tm="100000">
                                          <p:val>
                                            <p:strVal val="#ppt_x"/>
                                          </p:val>
                                        </p:tav>
                                      </p:tavLst>
                                    </p:anim>
                                    <p:anim calcmode="lin" valueType="num">
                                      <p:cBhvr additive="base">
                                        <p:cTn id="8" dur="550" fill="hold"/>
                                        <p:tgtEl>
                                          <p:spTgt spid="3"/>
                                        </p:tgtEl>
                                        <p:attrNameLst>
                                          <p:attrName>ppt_y</p:attrName>
                                        </p:attrNameLst>
                                      </p:cBhvr>
                                      <p:tavLst>
                                        <p:tav tm="0">
                                          <p:val>
                                            <p:strVal val="#ppt_y"/>
                                          </p:val>
                                        </p:tav>
                                        <p:tav tm="100000">
                                          <p:val>
                                            <p:strVal val="#ppt_y"/>
                                          </p:val>
                                        </p:tav>
                                      </p:tavLst>
                                    </p:anim>
                                  </p:childTnLst>
                                </p:cTn>
                              </p:par>
                              <p:par>
                                <p:cTn id="9" presetID="47"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anim calcmode="lin" valueType="num">
                                      <p:cBhvr>
                                        <p:cTn id="12" dur="500" fill="hold"/>
                                        <p:tgtEl>
                                          <p:spTgt spid="6"/>
                                        </p:tgtEl>
                                        <p:attrNameLst>
                                          <p:attrName>ppt_x</p:attrName>
                                        </p:attrNameLst>
                                      </p:cBhvr>
                                      <p:tavLst>
                                        <p:tav tm="0">
                                          <p:val>
                                            <p:strVal val="#ppt_x"/>
                                          </p:val>
                                        </p:tav>
                                        <p:tav tm="100000">
                                          <p:val>
                                            <p:strVal val="#ppt_x"/>
                                          </p:val>
                                        </p:tav>
                                      </p:tavLst>
                                    </p:anim>
                                    <p:anim calcmode="lin" valueType="num">
                                      <p:cBhvr>
                                        <p:cTn id="1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ppt_x"/>
                                          </p:val>
                                        </p:tav>
                                        <p:tav tm="100000">
                                          <p:val>
                                            <p:strVal val="#ppt_x"/>
                                          </p:val>
                                        </p:tav>
                                      </p:tavLst>
                                    </p:anim>
                                    <p:anim calcmode="lin" valueType="num">
                                      <p:cBhvr additive="base">
                                        <p:cTn id="19"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xit" presetSubtype="4" fill="hold" nodeType="clickEffect">
                                  <p:stCondLst>
                                    <p:cond delay="0"/>
                                  </p:stCondLst>
                                  <p:childTnLst>
                                    <p:anim calcmode="lin" valueType="num">
                                      <p:cBhvr additive="base">
                                        <p:cTn id="23" dur="500"/>
                                        <p:tgtEl>
                                          <p:spTgt spid="2"/>
                                        </p:tgtEl>
                                        <p:attrNameLst>
                                          <p:attrName>ppt_x</p:attrName>
                                        </p:attrNameLst>
                                      </p:cBhvr>
                                      <p:tavLst>
                                        <p:tav tm="0">
                                          <p:val>
                                            <p:strVal val="ppt_x"/>
                                          </p:val>
                                        </p:tav>
                                        <p:tav tm="100000">
                                          <p:val>
                                            <p:strVal val="ppt_x"/>
                                          </p:val>
                                        </p:tav>
                                      </p:tavLst>
                                    </p:anim>
                                    <p:anim calcmode="lin" valueType="num">
                                      <p:cBhvr additive="base">
                                        <p:cTn id="24" dur="500"/>
                                        <p:tgtEl>
                                          <p:spTgt spid="2"/>
                                        </p:tgtEl>
                                        <p:attrNameLst>
                                          <p:attrName>ppt_y</p:attrName>
                                        </p:attrNameLst>
                                      </p:cBhvr>
                                      <p:tavLst>
                                        <p:tav tm="0">
                                          <p:val>
                                            <p:strVal val="ppt_y"/>
                                          </p:val>
                                        </p:tav>
                                        <p:tav tm="100000">
                                          <p:val>
                                            <p:strVal val="1+ppt_h/2"/>
                                          </p:val>
                                        </p:tav>
                                      </p:tavLst>
                                    </p:anim>
                                    <p:set>
                                      <p:cBhvr>
                                        <p:cTn id="25" dur="1" fill="hold">
                                          <p:stCondLst>
                                            <p:cond delay="499"/>
                                          </p:stCondLst>
                                        </p:cTn>
                                        <p:tgtEl>
                                          <p:spTgt spid="2"/>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7E776456-D0DD-492C-875C-07A7D0E84C50}"/>
              </a:ext>
            </a:extLst>
          </p:cNvPr>
          <p:cNvGrpSpPr>
            <a:grpSpLocks/>
          </p:cNvGrpSpPr>
          <p:nvPr/>
        </p:nvGrpSpPr>
        <p:grpSpPr bwMode="auto">
          <a:xfrm>
            <a:off x="160900" y="179285"/>
            <a:ext cx="1639888" cy="550862"/>
            <a:chOff x="3785566" y="1528997"/>
            <a:chExt cx="1640420" cy="550887"/>
          </a:xfrm>
        </p:grpSpPr>
        <p:sp>
          <p:nvSpPr>
            <p:cNvPr id="3" name="任意多边形 70">
              <a:extLst>
                <a:ext uri="{FF2B5EF4-FFF2-40B4-BE49-F238E27FC236}">
                  <a16:creationId xmlns:a16="http://schemas.microsoft.com/office/drawing/2014/main" id="{400D9D8C-BDDB-4D14-80AA-A54AF2B28730}"/>
                </a:ext>
              </a:extLst>
            </p:cNvPr>
            <p:cNvSpPr/>
            <p:nvPr/>
          </p:nvSpPr>
          <p:spPr>
            <a:xfrm>
              <a:off x="3785566"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4" name="文本框 19">
              <a:extLst>
                <a:ext uri="{FF2B5EF4-FFF2-40B4-BE49-F238E27FC236}">
                  <a16:creationId xmlns:a16="http://schemas.microsoft.com/office/drawing/2014/main" id="{C3711A05-9C56-40CF-AD94-3C3EA2C785F5}"/>
                </a:ext>
              </a:extLst>
            </p:cNvPr>
            <p:cNvSpPr txBox="1">
              <a:spLocks noChangeArrowheads="1"/>
            </p:cNvSpPr>
            <p:nvPr/>
          </p:nvSpPr>
          <p:spPr bwMode="auto">
            <a:xfrm>
              <a:off x="4265266" y="1652040"/>
              <a:ext cx="9458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步骤三</a:t>
              </a:r>
            </a:p>
          </p:txBody>
        </p:sp>
      </p:grpSp>
      <p:grpSp>
        <p:nvGrpSpPr>
          <p:cNvPr id="5" name="组合 4">
            <a:extLst>
              <a:ext uri="{FF2B5EF4-FFF2-40B4-BE49-F238E27FC236}">
                <a16:creationId xmlns:a16="http://schemas.microsoft.com/office/drawing/2014/main" id="{63802819-AACD-4316-8E9D-0A6F7DFEA286}"/>
              </a:ext>
            </a:extLst>
          </p:cNvPr>
          <p:cNvGrpSpPr>
            <a:grpSpLocks/>
          </p:cNvGrpSpPr>
          <p:nvPr/>
        </p:nvGrpSpPr>
        <p:grpSpPr bwMode="auto">
          <a:xfrm>
            <a:off x="-1607233" y="891404"/>
            <a:ext cx="8524227" cy="871715"/>
            <a:chOff x="499556" y="897284"/>
            <a:chExt cx="2324370" cy="1656370"/>
          </a:xfrm>
        </p:grpSpPr>
        <p:sp>
          <p:nvSpPr>
            <p:cNvPr id="6" name="矩形 13">
              <a:extLst>
                <a:ext uri="{FF2B5EF4-FFF2-40B4-BE49-F238E27FC236}">
                  <a16:creationId xmlns:a16="http://schemas.microsoft.com/office/drawing/2014/main" id="{C787E6D4-8377-4F1C-B638-BB4DFE560363}"/>
                </a:ext>
              </a:extLst>
            </p:cNvPr>
            <p:cNvSpPr>
              <a:spLocks noChangeArrowheads="1"/>
            </p:cNvSpPr>
            <p:nvPr/>
          </p:nvSpPr>
          <p:spPr bwMode="auto">
            <a:xfrm>
              <a:off x="1034229" y="1511343"/>
              <a:ext cx="1789697" cy="104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利用</a:t>
              </a:r>
              <a:r>
                <a:rPr lang="en-US" altLang="zh-CN" sz="1050" dirty="0" err="1">
                  <a:solidFill>
                    <a:schemeClr val="bg1"/>
                  </a:solidFill>
                  <a:latin typeface="微软雅黑" panose="020B0503020204020204" pitchFamily="34" charset="-122"/>
                  <a:ea typeface="微软雅黑" panose="020B0503020204020204" pitchFamily="34" charset="-122"/>
                  <a:sym typeface="Arial" pitchFamily="34" charset="0"/>
                </a:rPr>
                <a:t>sql</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我们可以合并招聘职业名相同的条目，同时过滤掉较小的离群点。在数量较低的行中可以选择性保留与</a:t>
              </a:r>
              <a:r>
                <a:rPr lang="en-US" altLang="zh-CN" sz="1050" dirty="0">
                  <a:solidFill>
                    <a:schemeClr val="bg1"/>
                  </a:solidFill>
                  <a:latin typeface="微软雅黑" panose="020B0503020204020204" pitchFamily="34" charset="-122"/>
                  <a:ea typeface="微软雅黑" panose="020B0503020204020204" pitchFamily="34" charset="-122"/>
                  <a:sym typeface="Arial" pitchFamily="34" charset="0"/>
                </a:rPr>
                <a:t>IT</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相关的职业条目。</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7" name="文本框 83">
              <a:extLst>
                <a:ext uri="{FF2B5EF4-FFF2-40B4-BE49-F238E27FC236}">
                  <a16:creationId xmlns:a16="http://schemas.microsoft.com/office/drawing/2014/main" id="{F980928B-CFEC-4EC9-BCA8-F14D7851584F}"/>
                </a:ext>
              </a:extLst>
            </p:cNvPr>
            <p:cNvSpPr txBox="1">
              <a:spLocks noChangeArrowheads="1"/>
            </p:cNvSpPr>
            <p:nvPr/>
          </p:nvSpPr>
          <p:spPr bwMode="auto">
            <a:xfrm>
              <a:off x="499556" y="897284"/>
              <a:ext cx="1358595" cy="30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1400" b="1" dirty="0" err="1">
                  <a:solidFill>
                    <a:schemeClr val="bg1"/>
                  </a:solidFill>
                  <a:latin typeface="微软雅黑" pitchFamily="34" charset="-122"/>
                  <a:ea typeface="微软雅黑" pitchFamily="34" charset="-122"/>
                </a:rPr>
                <a:t>Sql</a:t>
              </a:r>
              <a:r>
                <a:rPr lang="zh-CN" altLang="en-US" sz="1400" b="1" dirty="0">
                  <a:solidFill>
                    <a:schemeClr val="bg1"/>
                  </a:solidFill>
                  <a:latin typeface="微软雅黑" pitchFamily="34" charset="-122"/>
                  <a:ea typeface="微软雅黑" pitchFamily="34" charset="-122"/>
                </a:rPr>
                <a:t>过滤</a:t>
              </a:r>
            </a:p>
          </p:txBody>
        </p:sp>
      </p:grpSp>
      <p:pic>
        <p:nvPicPr>
          <p:cNvPr id="8" name="图片 7">
            <a:extLst>
              <a:ext uri="{FF2B5EF4-FFF2-40B4-BE49-F238E27FC236}">
                <a16:creationId xmlns:a16="http://schemas.microsoft.com/office/drawing/2014/main" id="{78B87051-E1F5-4A44-B67D-0988F5747B7D}"/>
              </a:ext>
            </a:extLst>
          </p:cNvPr>
          <p:cNvPicPr>
            <a:picLocks noChangeAspect="1"/>
          </p:cNvPicPr>
          <p:nvPr/>
        </p:nvPicPr>
        <p:blipFill>
          <a:blip r:embed="rId2"/>
          <a:stretch>
            <a:fillRect/>
          </a:stretch>
        </p:blipFill>
        <p:spPr>
          <a:xfrm>
            <a:off x="353588" y="794674"/>
            <a:ext cx="8230313" cy="3863675"/>
          </a:xfrm>
          <a:prstGeom prst="rect">
            <a:avLst/>
          </a:prstGeom>
        </p:spPr>
      </p:pic>
      <p:pic>
        <p:nvPicPr>
          <p:cNvPr id="9" name="图片 8">
            <a:extLst>
              <a:ext uri="{FF2B5EF4-FFF2-40B4-BE49-F238E27FC236}">
                <a16:creationId xmlns:a16="http://schemas.microsoft.com/office/drawing/2014/main" id="{160557F8-74CA-48F5-BF9B-5E8EF8CCCF8C}"/>
              </a:ext>
            </a:extLst>
          </p:cNvPr>
          <p:cNvPicPr>
            <a:picLocks noChangeAspect="1"/>
          </p:cNvPicPr>
          <p:nvPr/>
        </p:nvPicPr>
        <p:blipFill>
          <a:blip r:embed="rId3"/>
          <a:stretch>
            <a:fillRect/>
          </a:stretch>
        </p:blipFill>
        <p:spPr>
          <a:xfrm>
            <a:off x="0" y="1214571"/>
            <a:ext cx="9144000" cy="434340"/>
          </a:xfrm>
          <a:prstGeom prst="rect">
            <a:avLst/>
          </a:prstGeom>
        </p:spPr>
      </p:pic>
      <p:pic>
        <p:nvPicPr>
          <p:cNvPr id="10" name="图片 9">
            <a:extLst>
              <a:ext uri="{FF2B5EF4-FFF2-40B4-BE49-F238E27FC236}">
                <a16:creationId xmlns:a16="http://schemas.microsoft.com/office/drawing/2014/main" id="{7CE42304-D1E8-4136-B4DF-2D46E579148B}"/>
              </a:ext>
            </a:extLst>
          </p:cNvPr>
          <p:cNvPicPr>
            <a:picLocks noChangeAspect="1"/>
          </p:cNvPicPr>
          <p:nvPr/>
        </p:nvPicPr>
        <p:blipFill>
          <a:blip r:embed="rId4"/>
          <a:stretch>
            <a:fillRect/>
          </a:stretch>
        </p:blipFill>
        <p:spPr>
          <a:xfrm>
            <a:off x="7224" y="2880932"/>
            <a:ext cx="9129551" cy="373412"/>
          </a:xfrm>
          <a:prstGeom prst="rect">
            <a:avLst/>
          </a:prstGeom>
        </p:spPr>
      </p:pic>
    </p:spTree>
    <p:extLst>
      <p:ext uri="{BB962C8B-B14F-4D97-AF65-F5344CB8AC3E}">
        <p14:creationId xmlns:p14="http://schemas.microsoft.com/office/powerpoint/2010/main" val="152419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50" fill="hold"/>
                                        <p:tgtEl>
                                          <p:spTgt spid="2"/>
                                        </p:tgtEl>
                                        <p:attrNameLst>
                                          <p:attrName>ppt_x</p:attrName>
                                        </p:attrNameLst>
                                      </p:cBhvr>
                                      <p:tavLst>
                                        <p:tav tm="0">
                                          <p:val>
                                            <p:strVal val="0-#ppt_w/2"/>
                                          </p:val>
                                        </p:tav>
                                        <p:tav tm="100000">
                                          <p:val>
                                            <p:strVal val="#ppt_x"/>
                                          </p:val>
                                        </p:tav>
                                      </p:tavLst>
                                    </p:anim>
                                    <p:anim calcmode="lin" valueType="num">
                                      <p:cBhvr additive="base">
                                        <p:cTn id="8" dur="550" fill="hold"/>
                                        <p:tgtEl>
                                          <p:spTgt spid="2"/>
                                        </p:tgtEl>
                                        <p:attrNameLst>
                                          <p:attrName>ppt_y</p:attrName>
                                        </p:attrNameLst>
                                      </p:cBhvr>
                                      <p:tavLst>
                                        <p:tav tm="0">
                                          <p:val>
                                            <p:strVal val="#ppt_y"/>
                                          </p:val>
                                        </p:tav>
                                        <p:tav tm="100000">
                                          <p:val>
                                            <p:strVal val="#ppt_y"/>
                                          </p:val>
                                        </p:tav>
                                      </p:tavLst>
                                    </p:anim>
                                  </p:childTnLst>
                                </p:cTn>
                              </p:par>
                              <p:par>
                                <p:cTn id="9" presetID="47"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 calcmode="lin" valueType="num">
                                      <p:cBhvr>
                                        <p:cTn id="12" dur="500" fill="hold"/>
                                        <p:tgtEl>
                                          <p:spTgt spid="5"/>
                                        </p:tgtEl>
                                        <p:attrNameLst>
                                          <p:attrName>ppt_x</p:attrName>
                                        </p:attrNameLst>
                                      </p:cBhvr>
                                      <p:tavLst>
                                        <p:tav tm="0">
                                          <p:val>
                                            <p:strVal val="#ppt_x"/>
                                          </p:val>
                                        </p:tav>
                                        <p:tav tm="100000">
                                          <p:val>
                                            <p:strVal val="#ppt_x"/>
                                          </p:val>
                                        </p:tav>
                                      </p:tavLst>
                                    </p:anim>
                                    <p:anim calcmode="lin" valueType="num">
                                      <p:cBhvr>
                                        <p:cTn id="13"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xit" presetSubtype="4" fill="hold" nodeType="clickEffect">
                                  <p:stCondLst>
                                    <p:cond delay="0"/>
                                  </p:stCondLst>
                                  <p:childTnLst>
                                    <p:anim calcmode="lin" valueType="num">
                                      <p:cBhvr additive="base">
                                        <p:cTn id="23" dur="500"/>
                                        <p:tgtEl>
                                          <p:spTgt spid="8"/>
                                        </p:tgtEl>
                                        <p:attrNameLst>
                                          <p:attrName>ppt_x</p:attrName>
                                        </p:attrNameLst>
                                      </p:cBhvr>
                                      <p:tavLst>
                                        <p:tav tm="0">
                                          <p:val>
                                            <p:strVal val="ppt_x"/>
                                          </p:val>
                                        </p:tav>
                                        <p:tav tm="100000">
                                          <p:val>
                                            <p:strVal val="ppt_x"/>
                                          </p:val>
                                        </p:tav>
                                      </p:tavLst>
                                    </p:anim>
                                    <p:anim calcmode="lin" valueType="num">
                                      <p:cBhvr additive="base">
                                        <p:cTn id="24" dur="500"/>
                                        <p:tgtEl>
                                          <p:spTgt spid="8"/>
                                        </p:tgtEl>
                                        <p:attrNameLst>
                                          <p:attrName>ppt_y</p:attrName>
                                        </p:attrNameLst>
                                      </p:cBhvr>
                                      <p:tavLst>
                                        <p:tav tm="0">
                                          <p:val>
                                            <p:strVal val="ppt_y"/>
                                          </p:val>
                                        </p:tav>
                                        <p:tav tm="100000">
                                          <p:val>
                                            <p:strVal val="1+ppt_h/2"/>
                                          </p:val>
                                        </p:tav>
                                      </p:tavLst>
                                    </p:anim>
                                    <p:set>
                                      <p:cBhvr>
                                        <p:cTn id="25" dur="1" fill="hold">
                                          <p:stCondLst>
                                            <p:cond delay="499"/>
                                          </p:stCondLst>
                                        </p:cTn>
                                        <p:tgtEl>
                                          <p:spTgt spid="8"/>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FBD08EC-BE01-46BD-827F-F4BFAEAC6F35}"/>
              </a:ext>
            </a:extLst>
          </p:cNvPr>
          <p:cNvGrpSpPr>
            <a:grpSpLocks/>
          </p:cNvGrpSpPr>
          <p:nvPr/>
        </p:nvGrpSpPr>
        <p:grpSpPr bwMode="auto">
          <a:xfrm>
            <a:off x="389730" y="321470"/>
            <a:ext cx="2360613" cy="844548"/>
            <a:chOff x="5299151" y="1528997"/>
            <a:chExt cx="1640420" cy="769403"/>
          </a:xfrm>
        </p:grpSpPr>
        <p:sp>
          <p:nvSpPr>
            <p:cNvPr id="3" name="任意多边形 73">
              <a:extLst>
                <a:ext uri="{FF2B5EF4-FFF2-40B4-BE49-F238E27FC236}">
                  <a16:creationId xmlns:a16="http://schemas.microsoft.com/office/drawing/2014/main" id="{8691B339-83B9-4BF3-92B5-6FA1FABC93CC}"/>
                </a:ext>
              </a:extLst>
            </p:cNvPr>
            <p:cNvSpPr/>
            <p:nvPr/>
          </p:nvSpPr>
          <p:spPr>
            <a:xfrm>
              <a:off x="5299151"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4" name="文本框 20">
              <a:extLst>
                <a:ext uri="{FF2B5EF4-FFF2-40B4-BE49-F238E27FC236}">
                  <a16:creationId xmlns:a16="http://schemas.microsoft.com/office/drawing/2014/main" id="{7F6FDFDD-408F-4C7B-9F51-08EFD5449B23}"/>
                </a:ext>
              </a:extLst>
            </p:cNvPr>
            <p:cNvSpPr txBox="1">
              <a:spLocks noChangeArrowheads="1"/>
            </p:cNvSpPr>
            <p:nvPr/>
          </p:nvSpPr>
          <p:spPr bwMode="auto">
            <a:xfrm>
              <a:off x="5735042" y="1652040"/>
              <a:ext cx="934676" cy="646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步骤四</a:t>
              </a:r>
              <a:r>
                <a:rPr lang="en-US" altLang="zh-CN" sz="1800" dirty="0">
                  <a:solidFill>
                    <a:schemeClr val="bg1"/>
                  </a:solidFill>
                  <a:latin typeface="Segoe UI Semilight" pitchFamily="34" charset="0"/>
                  <a:ea typeface="微软雅黑" pitchFamily="34" charset="-122"/>
                  <a:cs typeface="Segoe UI Semilight" pitchFamily="34" charset="0"/>
                </a:rPr>
                <a:t>&amp;</a:t>
              </a:r>
              <a:r>
                <a:rPr lang="zh-CN" altLang="en-US" sz="1800" dirty="0">
                  <a:solidFill>
                    <a:schemeClr val="bg1"/>
                  </a:solidFill>
                  <a:latin typeface="Segoe UI Semilight" pitchFamily="34" charset="0"/>
                  <a:ea typeface="微软雅黑" pitchFamily="34" charset="-122"/>
                  <a:cs typeface="Segoe UI Semilight" pitchFamily="34" charset="0"/>
                </a:rPr>
                <a:t>五</a:t>
              </a:r>
            </a:p>
          </p:txBody>
        </p:sp>
      </p:grpSp>
      <p:grpSp>
        <p:nvGrpSpPr>
          <p:cNvPr id="5" name="组合 4">
            <a:extLst>
              <a:ext uri="{FF2B5EF4-FFF2-40B4-BE49-F238E27FC236}">
                <a16:creationId xmlns:a16="http://schemas.microsoft.com/office/drawing/2014/main" id="{BE240485-C855-4E32-91F5-B553FA91C154}"/>
              </a:ext>
            </a:extLst>
          </p:cNvPr>
          <p:cNvGrpSpPr>
            <a:grpSpLocks/>
          </p:cNvGrpSpPr>
          <p:nvPr/>
        </p:nvGrpSpPr>
        <p:grpSpPr bwMode="auto">
          <a:xfrm>
            <a:off x="-1272603" y="1017097"/>
            <a:ext cx="8392541" cy="818180"/>
            <a:chOff x="588046" y="948085"/>
            <a:chExt cx="2109584" cy="1690939"/>
          </a:xfrm>
        </p:grpSpPr>
        <p:sp>
          <p:nvSpPr>
            <p:cNvPr id="6" name="矩形 13">
              <a:extLst>
                <a:ext uri="{FF2B5EF4-FFF2-40B4-BE49-F238E27FC236}">
                  <a16:creationId xmlns:a16="http://schemas.microsoft.com/office/drawing/2014/main" id="{F7B3387D-8389-4BDB-A372-00075F26CF89}"/>
                </a:ext>
              </a:extLst>
            </p:cNvPr>
            <p:cNvSpPr>
              <a:spLocks noChangeArrowheads="1"/>
            </p:cNvSpPr>
            <p:nvPr/>
          </p:nvSpPr>
          <p:spPr bwMode="auto">
            <a:xfrm>
              <a:off x="907933" y="1526406"/>
              <a:ext cx="1789697" cy="1112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	</a:t>
              </a:r>
              <a:r>
                <a:rPr lang="zh-CN" altLang="en-US" sz="1050" dirty="0">
                  <a:solidFill>
                    <a:schemeClr val="bg1"/>
                  </a:solidFill>
                  <a:latin typeface="微软雅黑" panose="020B0503020204020204" pitchFamily="34" charset="-122"/>
                  <a:ea typeface="微软雅黑" panose="020B0503020204020204" pitchFamily="34" charset="-122"/>
                </a:rPr>
                <a:t>将数据库内读到的结果生成技术栈</a:t>
              </a:r>
              <a:r>
                <a:rPr lang="en-US" altLang="zh-CN" sz="1050" dirty="0">
                  <a:solidFill>
                    <a:schemeClr val="bg1"/>
                  </a:solidFill>
                  <a:latin typeface="微软雅黑" panose="020B0503020204020204" pitchFamily="34" charset="-122"/>
                  <a:ea typeface="微软雅黑" panose="020B0503020204020204" pitchFamily="34" charset="-122"/>
                </a:rPr>
                <a:t>csv</a:t>
              </a:r>
              <a:r>
                <a:rPr lang="zh-CN" altLang="en-US" sz="1050" dirty="0">
                  <a:solidFill>
                    <a:schemeClr val="bg1"/>
                  </a:solidFill>
                  <a:latin typeface="微软雅黑" panose="020B0503020204020204" pitchFamily="34" charset="-122"/>
                  <a:ea typeface="微软雅黑" panose="020B0503020204020204" pitchFamily="34" charset="-122"/>
                </a:rPr>
                <a:t>，列为技术名，行为职业名，在</a:t>
              </a:r>
              <a:r>
                <a:rPr lang="en-US" altLang="zh-CN" sz="1050" dirty="0">
                  <a:solidFill>
                    <a:schemeClr val="bg1"/>
                  </a:solidFill>
                  <a:latin typeface="微软雅黑" panose="020B0503020204020204" pitchFamily="34" charset="-122"/>
                  <a:ea typeface="微软雅黑" panose="020B0503020204020204" pitchFamily="34" charset="-122"/>
                </a:rPr>
                <a:t>excel</a:t>
              </a:r>
              <a:r>
                <a:rPr lang="zh-CN" altLang="en-US" sz="1050" dirty="0">
                  <a:solidFill>
                    <a:schemeClr val="bg1"/>
                  </a:solidFill>
                  <a:latin typeface="微软雅黑" panose="020B0503020204020204" pitchFamily="34" charset="-122"/>
                  <a:ea typeface="微软雅黑" panose="020B0503020204020204" pitchFamily="34" charset="-122"/>
                </a:rPr>
                <a:t>中统计求和并排序，删除空行。</a:t>
              </a:r>
              <a:endParaRPr lang="en-US" altLang="zh-CN" sz="1050" dirty="0">
                <a:solidFill>
                  <a:schemeClr val="bg1"/>
                </a:solidFill>
                <a:latin typeface="微软雅黑" panose="020B0503020204020204" pitchFamily="34" charset="-122"/>
                <a:ea typeface="微软雅黑" panose="020B0503020204020204" pitchFamily="34" charset="-122"/>
              </a:endParaRPr>
            </a:p>
            <a:p>
              <a:pPr defTabSz="684213" eaLnBrk="1" fontAlgn="auto" hangingPunct="1">
                <a:lnSpc>
                  <a:spcPct val="150000"/>
                </a:lnSpc>
                <a:spcBef>
                  <a:spcPts val="0"/>
                </a:spcBef>
                <a:spcAft>
                  <a:spcPts val="0"/>
                </a:spcAft>
                <a:defRPr/>
              </a:pP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	</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并且删除明显不是技术的单词。</a:t>
              </a:r>
            </a:p>
          </p:txBody>
        </p:sp>
        <p:sp>
          <p:nvSpPr>
            <p:cNvPr id="7" name="文本框 83">
              <a:extLst>
                <a:ext uri="{FF2B5EF4-FFF2-40B4-BE49-F238E27FC236}">
                  <a16:creationId xmlns:a16="http://schemas.microsoft.com/office/drawing/2014/main" id="{A9610756-4C52-47C8-BFEC-B8DB41485B5D}"/>
                </a:ext>
              </a:extLst>
            </p:cNvPr>
            <p:cNvSpPr txBox="1">
              <a:spLocks noChangeArrowheads="1"/>
            </p:cNvSpPr>
            <p:nvPr/>
          </p:nvSpPr>
          <p:spPr bwMode="auto">
            <a:xfrm>
              <a:off x="588046" y="948085"/>
              <a:ext cx="1358595" cy="30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1400" b="1" dirty="0">
                  <a:solidFill>
                    <a:schemeClr val="bg1"/>
                  </a:solidFill>
                  <a:latin typeface="微软雅黑" pitchFamily="34" charset="-122"/>
                  <a:ea typeface="微软雅黑" pitchFamily="34" charset="-122"/>
                </a:rPr>
                <a:t>Excel</a:t>
              </a:r>
              <a:r>
                <a:rPr lang="zh-CN" altLang="en-US" sz="1400" b="1" dirty="0">
                  <a:solidFill>
                    <a:schemeClr val="bg1"/>
                  </a:solidFill>
                  <a:latin typeface="微软雅黑" pitchFamily="34" charset="-122"/>
                  <a:ea typeface="微软雅黑" pitchFamily="34" charset="-122"/>
                </a:rPr>
                <a:t>过滤</a:t>
              </a:r>
            </a:p>
          </p:txBody>
        </p:sp>
      </p:grpSp>
      <p:pic>
        <p:nvPicPr>
          <p:cNvPr id="9" name="图片 8">
            <a:extLst>
              <a:ext uri="{FF2B5EF4-FFF2-40B4-BE49-F238E27FC236}">
                <a16:creationId xmlns:a16="http://schemas.microsoft.com/office/drawing/2014/main" id="{657CB3CD-6B50-4EAB-B43E-1768271B4FA4}"/>
              </a:ext>
            </a:extLst>
          </p:cNvPr>
          <p:cNvPicPr>
            <a:picLocks noChangeAspect="1"/>
          </p:cNvPicPr>
          <p:nvPr/>
        </p:nvPicPr>
        <p:blipFill>
          <a:blip r:embed="rId2"/>
          <a:stretch>
            <a:fillRect/>
          </a:stretch>
        </p:blipFill>
        <p:spPr>
          <a:xfrm>
            <a:off x="1874616" y="2388854"/>
            <a:ext cx="586791" cy="365792"/>
          </a:xfrm>
          <a:prstGeom prst="rect">
            <a:avLst/>
          </a:prstGeom>
        </p:spPr>
      </p:pic>
      <p:pic>
        <p:nvPicPr>
          <p:cNvPr id="11" name="图片 10">
            <a:extLst>
              <a:ext uri="{FF2B5EF4-FFF2-40B4-BE49-F238E27FC236}">
                <a16:creationId xmlns:a16="http://schemas.microsoft.com/office/drawing/2014/main" id="{013A4C51-DC12-436A-9D2D-820DF417EE19}"/>
              </a:ext>
            </a:extLst>
          </p:cNvPr>
          <p:cNvPicPr>
            <a:picLocks noChangeAspect="1"/>
          </p:cNvPicPr>
          <p:nvPr/>
        </p:nvPicPr>
        <p:blipFill>
          <a:blip r:embed="rId3"/>
          <a:stretch>
            <a:fillRect/>
          </a:stretch>
        </p:blipFill>
        <p:spPr>
          <a:xfrm>
            <a:off x="3492150" y="2388854"/>
            <a:ext cx="640135" cy="342930"/>
          </a:xfrm>
          <a:prstGeom prst="rect">
            <a:avLst/>
          </a:prstGeom>
        </p:spPr>
      </p:pic>
      <p:pic>
        <p:nvPicPr>
          <p:cNvPr id="12" name="图片 11">
            <a:extLst>
              <a:ext uri="{FF2B5EF4-FFF2-40B4-BE49-F238E27FC236}">
                <a16:creationId xmlns:a16="http://schemas.microsoft.com/office/drawing/2014/main" id="{5439D3B1-0ED2-407F-B994-CC3DB915F7CF}"/>
              </a:ext>
            </a:extLst>
          </p:cNvPr>
          <p:cNvPicPr>
            <a:picLocks noChangeAspect="1"/>
          </p:cNvPicPr>
          <p:nvPr/>
        </p:nvPicPr>
        <p:blipFill>
          <a:blip r:embed="rId4"/>
          <a:stretch>
            <a:fillRect/>
          </a:stretch>
        </p:blipFill>
        <p:spPr>
          <a:xfrm>
            <a:off x="44789" y="273634"/>
            <a:ext cx="9054422" cy="4230440"/>
          </a:xfrm>
          <a:prstGeom prst="rect">
            <a:avLst/>
          </a:prstGeom>
        </p:spPr>
      </p:pic>
    </p:spTree>
    <p:extLst>
      <p:ext uri="{BB962C8B-B14F-4D97-AF65-F5344CB8AC3E}">
        <p14:creationId xmlns:p14="http://schemas.microsoft.com/office/powerpoint/2010/main" val="121220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50" fill="hold"/>
                                        <p:tgtEl>
                                          <p:spTgt spid="2"/>
                                        </p:tgtEl>
                                        <p:attrNameLst>
                                          <p:attrName>ppt_x</p:attrName>
                                        </p:attrNameLst>
                                      </p:cBhvr>
                                      <p:tavLst>
                                        <p:tav tm="0">
                                          <p:val>
                                            <p:strVal val="0-#ppt_w/2"/>
                                          </p:val>
                                        </p:tav>
                                        <p:tav tm="100000">
                                          <p:val>
                                            <p:strVal val="#ppt_x"/>
                                          </p:val>
                                        </p:tav>
                                      </p:tavLst>
                                    </p:anim>
                                    <p:anim calcmode="lin" valueType="num">
                                      <p:cBhvr additive="base">
                                        <p:cTn id="8" dur="550" fill="hold"/>
                                        <p:tgtEl>
                                          <p:spTgt spid="2"/>
                                        </p:tgtEl>
                                        <p:attrNameLst>
                                          <p:attrName>ppt_y</p:attrName>
                                        </p:attrNameLst>
                                      </p:cBhvr>
                                      <p:tavLst>
                                        <p:tav tm="0">
                                          <p:val>
                                            <p:strVal val="#ppt_y"/>
                                          </p:val>
                                        </p:tav>
                                        <p:tav tm="100000">
                                          <p:val>
                                            <p:strVal val="#ppt_y"/>
                                          </p:val>
                                        </p:tav>
                                      </p:tavLst>
                                    </p:anim>
                                  </p:childTnLst>
                                </p:cTn>
                              </p:par>
                              <p:par>
                                <p:cTn id="9" presetID="47"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 calcmode="lin" valueType="num">
                                      <p:cBhvr>
                                        <p:cTn id="12" dur="500" fill="hold"/>
                                        <p:tgtEl>
                                          <p:spTgt spid="5"/>
                                        </p:tgtEl>
                                        <p:attrNameLst>
                                          <p:attrName>ppt_x</p:attrName>
                                        </p:attrNameLst>
                                      </p:cBhvr>
                                      <p:tavLst>
                                        <p:tav tm="0">
                                          <p:val>
                                            <p:strVal val="#ppt_x"/>
                                          </p:val>
                                        </p:tav>
                                        <p:tav tm="100000">
                                          <p:val>
                                            <p:strVal val="#ppt_x"/>
                                          </p:val>
                                        </p:tav>
                                      </p:tavLst>
                                    </p:anim>
                                    <p:anim calcmode="lin" valueType="num">
                                      <p:cBhvr>
                                        <p:cTn id="13"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
          <p:cNvGrpSpPr>
            <a:grpSpLocks/>
          </p:cNvGrpSpPr>
          <p:nvPr/>
        </p:nvGrpSpPr>
        <p:grpSpPr bwMode="auto">
          <a:xfrm>
            <a:off x="1696641" y="2085975"/>
            <a:ext cx="5750719" cy="1485900"/>
            <a:chOff x="0" y="0"/>
            <a:chExt cx="7667313" cy="1982012"/>
          </a:xfrm>
        </p:grpSpPr>
        <p:grpSp>
          <p:nvGrpSpPr>
            <p:cNvPr id="39" name="组合 25"/>
            <p:cNvGrpSpPr>
              <a:grpSpLocks/>
            </p:cNvGrpSpPr>
            <p:nvPr/>
          </p:nvGrpSpPr>
          <p:grpSpPr bwMode="auto">
            <a:xfrm>
              <a:off x="0" y="0"/>
              <a:ext cx="694462" cy="496113"/>
              <a:chOff x="0" y="0"/>
              <a:chExt cx="570466" cy="407532"/>
            </a:xfrm>
          </p:grpSpPr>
          <p:sp>
            <p:nvSpPr>
              <p:cNvPr id="59" name="菱形 45"/>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0" name="泪滴形 46"/>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 name="泪滴形 47"/>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2" name="菱形 48"/>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0" name="直接连接符 26"/>
            <p:cNvCxnSpPr>
              <a:cxnSpLocks noChangeShapeType="1"/>
            </p:cNvCxnSpPr>
            <p:nvPr/>
          </p:nvCxnSpPr>
          <p:spPr bwMode="auto">
            <a:xfrm>
              <a:off x="673780" y="271752"/>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1" name="组合 27"/>
            <p:cNvGrpSpPr>
              <a:grpSpLocks/>
            </p:cNvGrpSpPr>
            <p:nvPr/>
          </p:nvGrpSpPr>
          <p:grpSpPr bwMode="auto">
            <a:xfrm>
              <a:off x="0" y="1485899"/>
              <a:ext cx="694462" cy="496113"/>
              <a:chOff x="0" y="0"/>
              <a:chExt cx="570466" cy="407532"/>
            </a:xfrm>
          </p:grpSpPr>
          <p:sp>
            <p:nvSpPr>
              <p:cNvPr id="55" name="菱形 4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6" name="泪滴形 4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7" name="泪滴形 4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8" name="菱形 4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42" name="组合 28"/>
            <p:cNvGrpSpPr>
              <a:grpSpLocks/>
            </p:cNvGrpSpPr>
            <p:nvPr/>
          </p:nvGrpSpPr>
          <p:grpSpPr bwMode="auto">
            <a:xfrm>
              <a:off x="6972851" y="1485899"/>
              <a:ext cx="694462" cy="496113"/>
              <a:chOff x="0" y="0"/>
              <a:chExt cx="570466" cy="407532"/>
            </a:xfrm>
          </p:grpSpPr>
          <p:sp>
            <p:nvSpPr>
              <p:cNvPr id="51" name="菱形 37"/>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2" name="泪滴形 38"/>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3" name="泪滴形 39"/>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4" name="菱形 40"/>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3" name="直接连接符 29"/>
            <p:cNvCxnSpPr>
              <a:cxnSpLocks noChangeShapeType="1"/>
            </p:cNvCxnSpPr>
            <p:nvPr/>
          </p:nvCxnSpPr>
          <p:spPr bwMode="auto">
            <a:xfrm>
              <a:off x="673780" y="1732188"/>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4" name="组合 30"/>
            <p:cNvGrpSpPr>
              <a:grpSpLocks/>
            </p:cNvGrpSpPr>
            <p:nvPr/>
          </p:nvGrpSpPr>
          <p:grpSpPr bwMode="auto">
            <a:xfrm>
              <a:off x="6962106" y="0"/>
              <a:ext cx="694462" cy="496113"/>
              <a:chOff x="0" y="0"/>
              <a:chExt cx="570466" cy="407532"/>
            </a:xfrm>
          </p:grpSpPr>
          <p:sp>
            <p:nvSpPr>
              <p:cNvPr id="47" name="菱形 33"/>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48" name="泪滴形 34"/>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9" name="泪滴形 35"/>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0" name="菱形 36"/>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5" name="直接连接符 31"/>
            <p:cNvCxnSpPr>
              <a:cxnSpLocks noChangeShapeType="1"/>
            </p:cNvCxnSpPr>
            <p:nvPr/>
          </p:nvCxnSpPr>
          <p:spPr bwMode="auto">
            <a:xfrm>
              <a:off x="354154"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46" name="直接连接符 32"/>
            <p:cNvCxnSpPr>
              <a:cxnSpLocks noChangeShapeType="1"/>
            </p:cNvCxnSpPr>
            <p:nvPr/>
          </p:nvCxnSpPr>
          <p:spPr bwMode="auto">
            <a:xfrm>
              <a:off x="7316260"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63" name="文本框 49"/>
          <p:cNvSpPr txBox="1">
            <a:spLocks noChangeArrowheads="1"/>
          </p:cNvSpPr>
          <p:nvPr/>
        </p:nvSpPr>
        <p:spPr bwMode="auto">
          <a:xfrm>
            <a:off x="2402681" y="2533650"/>
            <a:ext cx="4338638" cy="577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sz="3300" b="1" dirty="0">
                <a:solidFill>
                  <a:schemeClr val="bg1"/>
                </a:solidFill>
                <a:latin typeface="微软雅黑" pitchFamily="34" charset="-122"/>
                <a:ea typeface="微软雅黑" pitchFamily="34" charset="-122"/>
              </a:rPr>
              <a:t>处理流程</a:t>
            </a:r>
          </a:p>
        </p:txBody>
      </p:sp>
      <p:sp>
        <p:nvSpPr>
          <p:cNvPr id="64" name="文本框 51"/>
          <p:cNvSpPr txBox="1">
            <a:spLocks noChangeArrowheads="1"/>
          </p:cNvSpPr>
          <p:nvPr/>
        </p:nvSpPr>
        <p:spPr bwMode="auto">
          <a:xfrm>
            <a:off x="3494706" y="1495336"/>
            <a:ext cx="206867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eaLnBrk="1" hangingPunct="1"/>
            <a:r>
              <a:rPr lang="zh-CN" altLang="en-US" sz="3300" b="1" dirty="0">
                <a:solidFill>
                  <a:schemeClr val="bg1"/>
                </a:solidFill>
                <a:latin typeface="微软雅黑" pitchFamily="34" charset="-122"/>
                <a:ea typeface="微软雅黑" pitchFamily="34" charset="-122"/>
              </a:rPr>
              <a:t>第三部分</a:t>
            </a:r>
          </a:p>
        </p:txBody>
      </p:sp>
    </p:spTree>
    <p:extLst>
      <p:ext uri="{BB962C8B-B14F-4D97-AF65-F5344CB8AC3E}">
        <p14:creationId xmlns:p14="http://schemas.microsoft.com/office/powerpoint/2010/main" val="3618090575"/>
      </p:ext>
    </p:extLst>
  </p:cSld>
  <p:clrMapOvr>
    <a:masterClrMapping/>
  </p:clrMapOvr>
  <p:transition spd="slow"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 calcmode="lin" valueType="num">
                                      <p:cBhvr>
                                        <p:cTn id="9" dur="500" fill="hold"/>
                                        <p:tgtEl>
                                          <p:spTgt spid="64"/>
                                        </p:tgtEl>
                                        <p:attrNameLst>
                                          <p:attrName>style.rotation</p:attrName>
                                        </p:attrNameLst>
                                      </p:cBhvr>
                                      <p:tavLst>
                                        <p:tav tm="0">
                                          <p:val>
                                            <p:fltVal val="360"/>
                                          </p:val>
                                        </p:tav>
                                        <p:tav tm="100000">
                                          <p:val>
                                            <p:fltVal val="0"/>
                                          </p:val>
                                        </p:tav>
                                      </p:tavLst>
                                    </p:anim>
                                    <p:animEffect transition="in" filter="fade">
                                      <p:cBhvr>
                                        <p:cTn id="10" dur="500"/>
                                        <p:tgtEl>
                                          <p:spTgt spid="64"/>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wheel(1)">
                                      <p:cBhvr>
                                        <p:cTn id="14" dur="2000"/>
                                        <p:tgtEl>
                                          <p:spTgt spid="38"/>
                                        </p:tgtEl>
                                      </p:cBhvr>
                                    </p:animEffect>
                                  </p:childTnLst>
                                </p:cTn>
                              </p:par>
                            </p:childTnLst>
                          </p:cTn>
                        </p:par>
                        <p:par>
                          <p:cTn id="15" fill="hold">
                            <p:stCondLst>
                              <p:cond delay="2500"/>
                            </p:stCondLst>
                            <p:childTnLst>
                              <p:par>
                                <p:cTn id="16" presetID="23" presetClass="entr" presetSubtype="32" fill="hold" grpId="0" nodeType="afterEffect">
                                  <p:stCondLst>
                                    <p:cond delay="0"/>
                                  </p:stCondLst>
                                  <p:iterate type="lt">
                                    <p:tmPct val="10000"/>
                                  </p:iterate>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strVal val="4*#ppt_w"/>
                                          </p:val>
                                        </p:tav>
                                        <p:tav tm="100000">
                                          <p:val>
                                            <p:strVal val="#ppt_w"/>
                                          </p:val>
                                        </p:tav>
                                      </p:tavLst>
                                    </p:anim>
                                    <p:anim calcmode="lin" valueType="num">
                                      <p:cBhvr>
                                        <p:cTn id="19" dur="500" fill="hold"/>
                                        <p:tgtEl>
                                          <p:spTgt spid="6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25"/>
          <p:cNvSpPr txBox="1">
            <a:spLocks noChangeArrowheads="1"/>
          </p:cNvSpPr>
          <p:nvPr/>
        </p:nvSpPr>
        <p:spPr bwMode="auto">
          <a:xfrm>
            <a:off x="740569" y="384572"/>
            <a:ext cx="2296716"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整体思路</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2" name="图片 1">
            <a:extLst>
              <a:ext uri="{FF2B5EF4-FFF2-40B4-BE49-F238E27FC236}">
                <a16:creationId xmlns:a16="http://schemas.microsoft.com/office/drawing/2014/main" id="{718E13AE-1EA9-4E9A-B060-23649C8A5870}"/>
              </a:ext>
            </a:extLst>
          </p:cNvPr>
          <p:cNvPicPr>
            <a:picLocks noChangeAspect="1"/>
          </p:cNvPicPr>
          <p:nvPr/>
        </p:nvPicPr>
        <p:blipFill>
          <a:blip r:embed="rId3"/>
          <a:stretch>
            <a:fillRect/>
          </a:stretch>
        </p:blipFill>
        <p:spPr>
          <a:xfrm>
            <a:off x="1394393" y="2304200"/>
            <a:ext cx="1070201" cy="535100"/>
          </a:xfrm>
          <a:prstGeom prst="rect">
            <a:avLst/>
          </a:prstGeom>
        </p:spPr>
      </p:pic>
      <p:pic>
        <p:nvPicPr>
          <p:cNvPr id="10" name="图片 9">
            <a:extLst>
              <a:ext uri="{FF2B5EF4-FFF2-40B4-BE49-F238E27FC236}">
                <a16:creationId xmlns:a16="http://schemas.microsoft.com/office/drawing/2014/main" id="{895E5263-94CB-4E59-9D26-21490658E92C}"/>
              </a:ext>
            </a:extLst>
          </p:cNvPr>
          <p:cNvPicPr>
            <a:picLocks noChangeAspect="1"/>
          </p:cNvPicPr>
          <p:nvPr/>
        </p:nvPicPr>
        <p:blipFill>
          <a:blip r:embed="rId3"/>
          <a:stretch>
            <a:fillRect/>
          </a:stretch>
        </p:blipFill>
        <p:spPr>
          <a:xfrm>
            <a:off x="2715646" y="2292294"/>
            <a:ext cx="1070201" cy="535100"/>
          </a:xfrm>
          <a:prstGeom prst="rect">
            <a:avLst/>
          </a:prstGeom>
        </p:spPr>
      </p:pic>
      <p:pic>
        <p:nvPicPr>
          <p:cNvPr id="11" name="图片 10">
            <a:extLst>
              <a:ext uri="{FF2B5EF4-FFF2-40B4-BE49-F238E27FC236}">
                <a16:creationId xmlns:a16="http://schemas.microsoft.com/office/drawing/2014/main" id="{5C64941A-DBA9-4CFD-89FB-FE8D279BDB2F}"/>
              </a:ext>
            </a:extLst>
          </p:cNvPr>
          <p:cNvPicPr>
            <a:picLocks noChangeAspect="1"/>
          </p:cNvPicPr>
          <p:nvPr/>
        </p:nvPicPr>
        <p:blipFill>
          <a:blip r:embed="rId3"/>
          <a:stretch>
            <a:fillRect/>
          </a:stretch>
        </p:blipFill>
        <p:spPr>
          <a:xfrm>
            <a:off x="4036899" y="2304200"/>
            <a:ext cx="1070201" cy="535100"/>
          </a:xfrm>
          <a:prstGeom prst="rect">
            <a:avLst/>
          </a:prstGeom>
        </p:spPr>
      </p:pic>
      <p:pic>
        <p:nvPicPr>
          <p:cNvPr id="4" name="图片 3">
            <a:extLst>
              <a:ext uri="{FF2B5EF4-FFF2-40B4-BE49-F238E27FC236}">
                <a16:creationId xmlns:a16="http://schemas.microsoft.com/office/drawing/2014/main" id="{D8F71904-B88D-406B-9D18-8F07DADA1BFF}"/>
              </a:ext>
            </a:extLst>
          </p:cNvPr>
          <p:cNvPicPr>
            <a:picLocks noChangeAspect="1"/>
          </p:cNvPicPr>
          <p:nvPr/>
        </p:nvPicPr>
        <p:blipFill>
          <a:blip r:embed="rId4"/>
          <a:stretch>
            <a:fillRect/>
          </a:stretch>
        </p:blipFill>
        <p:spPr>
          <a:xfrm>
            <a:off x="1354133" y="1513387"/>
            <a:ext cx="1017875" cy="342781"/>
          </a:xfrm>
          <a:prstGeom prst="rect">
            <a:avLst/>
          </a:prstGeom>
        </p:spPr>
      </p:pic>
      <p:pic>
        <p:nvPicPr>
          <p:cNvPr id="16" name="图片 15">
            <a:extLst>
              <a:ext uri="{FF2B5EF4-FFF2-40B4-BE49-F238E27FC236}">
                <a16:creationId xmlns:a16="http://schemas.microsoft.com/office/drawing/2014/main" id="{D7860975-1E45-417B-8DAD-C01A0523CA00}"/>
              </a:ext>
            </a:extLst>
          </p:cNvPr>
          <p:cNvPicPr>
            <a:picLocks noChangeAspect="1"/>
          </p:cNvPicPr>
          <p:nvPr/>
        </p:nvPicPr>
        <p:blipFill>
          <a:blip r:embed="rId4"/>
          <a:stretch>
            <a:fillRect/>
          </a:stretch>
        </p:blipFill>
        <p:spPr>
          <a:xfrm>
            <a:off x="2765000" y="1484514"/>
            <a:ext cx="1017875" cy="342781"/>
          </a:xfrm>
          <a:prstGeom prst="rect">
            <a:avLst/>
          </a:prstGeom>
        </p:spPr>
      </p:pic>
      <p:pic>
        <p:nvPicPr>
          <p:cNvPr id="17" name="图片 16">
            <a:extLst>
              <a:ext uri="{FF2B5EF4-FFF2-40B4-BE49-F238E27FC236}">
                <a16:creationId xmlns:a16="http://schemas.microsoft.com/office/drawing/2014/main" id="{9BDBA194-53CD-4CA8-87F1-05911D4E3DBD}"/>
              </a:ext>
            </a:extLst>
          </p:cNvPr>
          <p:cNvPicPr>
            <a:picLocks noChangeAspect="1"/>
          </p:cNvPicPr>
          <p:nvPr/>
        </p:nvPicPr>
        <p:blipFill>
          <a:blip r:embed="rId4"/>
          <a:stretch>
            <a:fillRect/>
          </a:stretch>
        </p:blipFill>
        <p:spPr>
          <a:xfrm>
            <a:off x="4063061" y="1464231"/>
            <a:ext cx="1017875" cy="342781"/>
          </a:xfrm>
          <a:prstGeom prst="rect">
            <a:avLst/>
          </a:prstGeom>
        </p:spPr>
      </p:pic>
      <p:sp>
        <p:nvSpPr>
          <p:cNvPr id="5" name="椭圆 4">
            <a:extLst>
              <a:ext uri="{FF2B5EF4-FFF2-40B4-BE49-F238E27FC236}">
                <a16:creationId xmlns:a16="http://schemas.microsoft.com/office/drawing/2014/main" id="{EB5FE6BA-DCDE-41EE-93EE-CAFA0CFAED8B}"/>
              </a:ext>
            </a:extLst>
          </p:cNvPr>
          <p:cNvSpPr/>
          <p:nvPr/>
        </p:nvSpPr>
        <p:spPr bwMode="auto">
          <a:xfrm>
            <a:off x="613786" y="3349433"/>
            <a:ext cx="5378904" cy="734672"/>
          </a:xfrm>
          <a:prstGeom prst="ellipse">
            <a:avLst/>
          </a:prstGeom>
          <a:no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19" name="椭圆 18">
            <a:extLst>
              <a:ext uri="{FF2B5EF4-FFF2-40B4-BE49-F238E27FC236}">
                <a16:creationId xmlns:a16="http://schemas.microsoft.com/office/drawing/2014/main" id="{8C689E55-71B4-48AF-8EB2-9BE18DB5296D}"/>
              </a:ext>
            </a:extLst>
          </p:cNvPr>
          <p:cNvSpPr/>
          <p:nvPr/>
        </p:nvSpPr>
        <p:spPr bwMode="auto">
          <a:xfrm>
            <a:off x="546643" y="2205473"/>
            <a:ext cx="5408205" cy="723995"/>
          </a:xfrm>
          <a:prstGeom prst="ellipse">
            <a:avLst/>
          </a:prstGeom>
          <a:no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20" name="椭圆 19">
            <a:extLst>
              <a:ext uri="{FF2B5EF4-FFF2-40B4-BE49-F238E27FC236}">
                <a16:creationId xmlns:a16="http://schemas.microsoft.com/office/drawing/2014/main" id="{4F69BD26-B437-4D53-86B4-617C523C5A08}"/>
              </a:ext>
            </a:extLst>
          </p:cNvPr>
          <p:cNvSpPr/>
          <p:nvPr/>
        </p:nvSpPr>
        <p:spPr bwMode="auto">
          <a:xfrm>
            <a:off x="584485" y="1241288"/>
            <a:ext cx="5378904" cy="734672"/>
          </a:xfrm>
          <a:prstGeom prst="ellipse">
            <a:avLst/>
          </a:prstGeom>
          <a:no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cxnSp>
        <p:nvCxnSpPr>
          <p:cNvPr id="7" name="直接箭头连接符 6">
            <a:extLst>
              <a:ext uri="{FF2B5EF4-FFF2-40B4-BE49-F238E27FC236}">
                <a16:creationId xmlns:a16="http://schemas.microsoft.com/office/drawing/2014/main" id="{D9540FA2-F419-40F7-9F92-D1CF070E3067}"/>
              </a:ext>
            </a:extLst>
          </p:cNvPr>
          <p:cNvCxnSpPr>
            <a:cxnSpLocks/>
          </p:cNvCxnSpPr>
          <p:nvPr/>
        </p:nvCxnSpPr>
        <p:spPr bwMode="auto">
          <a:xfrm>
            <a:off x="1796647" y="1827295"/>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cxnSp>
        <p:nvCxnSpPr>
          <p:cNvPr id="24" name="直接箭头连接符 23">
            <a:extLst>
              <a:ext uri="{FF2B5EF4-FFF2-40B4-BE49-F238E27FC236}">
                <a16:creationId xmlns:a16="http://schemas.microsoft.com/office/drawing/2014/main" id="{F6AEAEBD-E531-4537-BA75-B46E3145FB4B}"/>
              </a:ext>
            </a:extLst>
          </p:cNvPr>
          <p:cNvCxnSpPr>
            <a:cxnSpLocks/>
          </p:cNvCxnSpPr>
          <p:nvPr/>
        </p:nvCxnSpPr>
        <p:spPr bwMode="auto">
          <a:xfrm>
            <a:off x="3220973" y="1856167"/>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cxnSp>
        <p:nvCxnSpPr>
          <p:cNvPr id="25" name="直接箭头连接符 24">
            <a:extLst>
              <a:ext uri="{FF2B5EF4-FFF2-40B4-BE49-F238E27FC236}">
                <a16:creationId xmlns:a16="http://schemas.microsoft.com/office/drawing/2014/main" id="{67767492-26C0-4793-B3B8-AE23CAD922DF}"/>
              </a:ext>
            </a:extLst>
          </p:cNvPr>
          <p:cNvCxnSpPr>
            <a:cxnSpLocks/>
          </p:cNvCxnSpPr>
          <p:nvPr/>
        </p:nvCxnSpPr>
        <p:spPr bwMode="auto">
          <a:xfrm>
            <a:off x="4571998" y="1856168"/>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cxnSp>
        <p:nvCxnSpPr>
          <p:cNvPr id="29" name="直接箭头连接符 28">
            <a:extLst>
              <a:ext uri="{FF2B5EF4-FFF2-40B4-BE49-F238E27FC236}">
                <a16:creationId xmlns:a16="http://schemas.microsoft.com/office/drawing/2014/main" id="{6BC1F897-4A77-4C89-93A9-D0D960AAD5C2}"/>
              </a:ext>
            </a:extLst>
          </p:cNvPr>
          <p:cNvCxnSpPr>
            <a:cxnSpLocks/>
          </p:cNvCxnSpPr>
          <p:nvPr/>
        </p:nvCxnSpPr>
        <p:spPr bwMode="auto">
          <a:xfrm>
            <a:off x="1907369" y="2929468"/>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cxnSp>
        <p:nvCxnSpPr>
          <p:cNvPr id="30" name="直接箭头连接符 29">
            <a:extLst>
              <a:ext uri="{FF2B5EF4-FFF2-40B4-BE49-F238E27FC236}">
                <a16:creationId xmlns:a16="http://schemas.microsoft.com/office/drawing/2014/main" id="{64713541-551E-4A6A-BEEB-977547FECB96}"/>
              </a:ext>
            </a:extLst>
          </p:cNvPr>
          <p:cNvCxnSpPr>
            <a:cxnSpLocks/>
          </p:cNvCxnSpPr>
          <p:nvPr/>
        </p:nvCxnSpPr>
        <p:spPr bwMode="auto">
          <a:xfrm>
            <a:off x="3331695" y="2958340"/>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cxnSp>
        <p:nvCxnSpPr>
          <p:cNvPr id="31" name="直接箭头连接符 30">
            <a:extLst>
              <a:ext uri="{FF2B5EF4-FFF2-40B4-BE49-F238E27FC236}">
                <a16:creationId xmlns:a16="http://schemas.microsoft.com/office/drawing/2014/main" id="{B0F1D178-EF98-4312-B119-760F053C28A9}"/>
              </a:ext>
            </a:extLst>
          </p:cNvPr>
          <p:cNvCxnSpPr>
            <a:cxnSpLocks/>
          </p:cNvCxnSpPr>
          <p:nvPr/>
        </p:nvCxnSpPr>
        <p:spPr bwMode="auto">
          <a:xfrm>
            <a:off x="4682720" y="2958341"/>
            <a:ext cx="0" cy="476905"/>
          </a:xfrm>
          <a:prstGeom prst="straightConnector1">
            <a:avLst/>
          </a:prstGeom>
          <a:ln w="57150">
            <a:headEnd type="none" w="med" len="med"/>
            <a:tailEnd type="triangle"/>
          </a:ln>
        </p:spPr>
        <p:style>
          <a:lnRef idx="1">
            <a:schemeClr val="accent3"/>
          </a:lnRef>
          <a:fillRef idx="0">
            <a:schemeClr val="accent3"/>
          </a:fillRef>
          <a:effectRef idx="0">
            <a:schemeClr val="accent3"/>
          </a:effectRef>
          <a:fontRef idx="minor">
            <a:schemeClr val="tx1"/>
          </a:fontRef>
        </p:style>
      </p:cxnSp>
      <p:sp>
        <p:nvSpPr>
          <p:cNvPr id="9" name="文本框 8">
            <a:extLst>
              <a:ext uri="{FF2B5EF4-FFF2-40B4-BE49-F238E27FC236}">
                <a16:creationId xmlns:a16="http://schemas.microsoft.com/office/drawing/2014/main" id="{7B6C7687-F5B7-4D7D-9DF1-424B0FB7C336}"/>
              </a:ext>
            </a:extLst>
          </p:cNvPr>
          <p:cNvSpPr txBox="1"/>
          <p:nvPr/>
        </p:nvSpPr>
        <p:spPr>
          <a:xfrm>
            <a:off x="5282841" y="199906"/>
            <a:ext cx="1014413" cy="369332"/>
          </a:xfrm>
          <a:prstGeom prst="rect">
            <a:avLst/>
          </a:prstGeom>
          <a:noFill/>
        </p:spPr>
        <p:txBody>
          <a:bodyPr wrap="square" rtlCol="0">
            <a:spAutoFit/>
          </a:bodyPr>
          <a:lstStyle/>
          <a:p>
            <a:r>
              <a:rPr lang="en-US" altLang="zh-CN" dirty="0">
                <a:solidFill>
                  <a:schemeClr val="bg1"/>
                </a:solidFill>
              </a:rPr>
              <a:t>CSV</a:t>
            </a:r>
            <a:r>
              <a:rPr lang="zh-CN" altLang="en-US" dirty="0">
                <a:solidFill>
                  <a:schemeClr val="bg1"/>
                </a:solidFill>
              </a:rPr>
              <a:t>文件</a:t>
            </a:r>
          </a:p>
        </p:txBody>
      </p:sp>
      <p:sp>
        <p:nvSpPr>
          <p:cNvPr id="15" name="任意多边形: 形状 14">
            <a:extLst>
              <a:ext uri="{FF2B5EF4-FFF2-40B4-BE49-F238E27FC236}">
                <a16:creationId xmlns:a16="http://schemas.microsoft.com/office/drawing/2014/main" id="{8E9E62D4-9967-4AC3-93A4-2FBA0F892A43}"/>
              </a:ext>
            </a:extLst>
          </p:cNvPr>
          <p:cNvSpPr/>
          <p:nvPr/>
        </p:nvSpPr>
        <p:spPr bwMode="auto">
          <a:xfrm>
            <a:off x="3255175" y="384572"/>
            <a:ext cx="2027666" cy="808433"/>
          </a:xfrm>
          <a:custGeom>
            <a:avLst/>
            <a:gdLst>
              <a:gd name="connsiteX0" fmla="*/ 3481381 w 3481381"/>
              <a:gd name="connsiteY0" fmla="*/ 0 h 785812"/>
              <a:gd name="connsiteX1" fmla="*/ 416713 w 3481381"/>
              <a:gd name="connsiteY1" fmla="*/ 214312 h 785812"/>
              <a:gd name="connsiteX2" fmla="*/ 109531 w 3481381"/>
              <a:gd name="connsiteY2" fmla="*/ 785812 h 785812"/>
            </a:gdLst>
            <a:ahLst/>
            <a:cxnLst>
              <a:cxn ang="0">
                <a:pos x="connsiteX0" y="connsiteY0"/>
              </a:cxn>
              <a:cxn ang="0">
                <a:pos x="connsiteX1" y="connsiteY1"/>
              </a:cxn>
              <a:cxn ang="0">
                <a:pos x="connsiteX2" y="connsiteY2"/>
              </a:cxn>
            </a:cxnLst>
            <a:rect l="l" t="t" r="r" b="b"/>
            <a:pathLst>
              <a:path w="3481381" h="785812">
                <a:moveTo>
                  <a:pt x="3481381" y="0"/>
                </a:moveTo>
                <a:cubicBezTo>
                  <a:pt x="2230034" y="41671"/>
                  <a:pt x="978688" y="83343"/>
                  <a:pt x="416713" y="214312"/>
                </a:cubicBezTo>
                <a:cubicBezTo>
                  <a:pt x="-145262" y="345281"/>
                  <a:pt x="-17866" y="565546"/>
                  <a:pt x="109531" y="785812"/>
                </a:cubicBezTo>
              </a:path>
            </a:pathLst>
          </a:custGeom>
          <a:noFill/>
          <a:ln w="38100" cap="flat" cmpd="sng" algn="ctr">
            <a:solidFill>
              <a:schemeClr val="bg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pic>
        <p:nvPicPr>
          <p:cNvPr id="18" name="图片 17">
            <a:extLst>
              <a:ext uri="{FF2B5EF4-FFF2-40B4-BE49-F238E27FC236}">
                <a16:creationId xmlns:a16="http://schemas.microsoft.com/office/drawing/2014/main" id="{6D52A313-7F09-4088-AD6E-BA12AEBB668A}"/>
              </a:ext>
            </a:extLst>
          </p:cNvPr>
          <p:cNvPicPr>
            <a:picLocks noChangeAspect="1"/>
          </p:cNvPicPr>
          <p:nvPr/>
        </p:nvPicPr>
        <p:blipFill>
          <a:blip r:embed="rId5"/>
          <a:stretch>
            <a:fillRect/>
          </a:stretch>
        </p:blipFill>
        <p:spPr>
          <a:xfrm>
            <a:off x="7877405" y="1947683"/>
            <a:ext cx="678239" cy="891617"/>
          </a:xfrm>
          <a:prstGeom prst="rect">
            <a:avLst/>
          </a:prstGeom>
        </p:spPr>
      </p:pic>
      <p:pic>
        <p:nvPicPr>
          <p:cNvPr id="21" name="图片 20">
            <a:extLst>
              <a:ext uri="{FF2B5EF4-FFF2-40B4-BE49-F238E27FC236}">
                <a16:creationId xmlns:a16="http://schemas.microsoft.com/office/drawing/2014/main" id="{B02EDA54-AC8B-43F0-88BD-88A86BB76461}"/>
              </a:ext>
            </a:extLst>
          </p:cNvPr>
          <p:cNvPicPr>
            <a:picLocks noChangeAspect="1"/>
          </p:cNvPicPr>
          <p:nvPr/>
        </p:nvPicPr>
        <p:blipFill>
          <a:blip r:embed="rId6"/>
          <a:stretch>
            <a:fillRect/>
          </a:stretch>
        </p:blipFill>
        <p:spPr>
          <a:xfrm>
            <a:off x="7148104" y="4289690"/>
            <a:ext cx="1262879" cy="519622"/>
          </a:xfrm>
          <a:prstGeom prst="rect">
            <a:avLst/>
          </a:prstGeom>
        </p:spPr>
      </p:pic>
      <p:sp>
        <p:nvSpPr>
          <p:cNvPr id="32" name="任意多边形: 形状 31">
            <a:extLst>
              <a:ext uri="{FF2B5EF4-FFF2-40B4-BE49-F238E27FC236}">
                <a16:creationId xmlns:a16="http://schemas.microsoft.com/office/drawing/2014/main" id="{97D44F17-0F91-43EB-8967-C3CB0652950D}"/>
              </a:ext>
            </a:extLst>
          </p:cNvPr>
          <p:cNvSpPr/>
          <p:nvPr/>
        </p:nvSpPr>
        <p:spPr bwMode="auto">
          <a:xfrm>
            <a:off x="3314700" y="4100513"/>
            <a:ext cx="3650456" cy="906121"/>
          </a:xfrm>
          <a:custGeom>
            <a:avLst/>
            <a:gdLst>
              <a:gd name="connsiteX0" fmla="*/ 0 w 3650456"/>
              <a:gd name="connsiteY0" fmla="*/ 0 h 906121"/>
              <a:gd name="connsiteX1" fmla="*/ 921544 w 3650456"/>
              <a:gd name="connsiteY1" fmla="*/ 892968 h 906121"/>
              <a:gd name="connsiteX2" fmla="*/ 3650456 w 3650456"/>
              <a:gd name="connsiteY2" fmla="*/ 450056 h 906121"/>
            </a:gdLst>
            <a:ahLst/>
            <a:cxnLst>
              <a:cxn ang="0">
                <a:pos x="connsiteX0" y="connsiteY0"/>
              </a:cxn>
              <a:cxn ang="0">
                <a:pos x="connsiteX1" y="connsiteY1"/>
              </a:cxn>
              <a:cxn ang="0">
                <a:pos x="connsiteX2" y="connsiteY2"/>
              </a:cxn>
            </a:cxnLst>
            <a:rect l="l" t="t" r="r" b="b"/>
            <a:pathLst>
              <a:path w="3650456" h="906121">
                <a:moveTo>
                  <a:pt x="0" y="0"/>
                </a:moveTo>
                <a:cubicBezTo>
                  <a:pt x="156567" y="408979"/>
                  <a:pt x="313135" y="817959"/>
                  <a:pt x="921544" y="892968"/>
                </a:cubicBezTo>
                <a:cubicBezTo>
                  <a:pt x="1529953" y="967977"/>
                  <a:pt x="2590204" y="709016"/>
                  <a:pt x="3650456" y="450056"/>
                </a:cubicBezTo>
              </a:path>
            </a:pathLst>
          </a:custGeom>
          <a:noFill/>
          <a:ln w="57150" cap="flat" cmpd="sng" algn="ctr">
            <a:solidFill>
              <a:schemeClr val="bg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34" name="任意多边形: 形状 33">
            <a:extLst>
              <a:ext uri="{FF2B5EF4-FFF2-40B4-BE49-F238E27FC236}">
                <a16:creationId xmlns:a16="http://schemas.microsoft.com/office/drawing/2014/main" id="{4637189A-1F10-4EDE-AC43-8B82BCBC8AC9}"/>
              </a:ext>
            </a:extLst>
          </p:cNvPr>
          <p:cNvSpPr/>
          <p:nvPr/>
        </p:nvSpPr>
        <p:spPr bwMode="auto">
          <a:xfrm>
            <a:off x="7522369" y="2864644"/>
            <a:ext cx="793320" cy="1400175"/>
          </a:xfrm>
          <a:custGeom>
            <a:avLst/>
            <a:gdLst>
              <a:gd name="connsiteX0" fmla="*/ 0 w 793320"/>
              <a:gd name="connsiteY0" fmla="*/ 1400175 h 1400175"/>
              <a:gd name="connsiteX1" fmla="*/ 721519 w 793320"/>
              <a:gd name="connsiteY1" fmla="*/ 714375 h 1400175"/>
              <a:gd name="connsiteX2" fmla="*/ 728662 w 793320"/>
              <a:gd name="connsiteY2" fmla="*/ 0 h 1400175"/>
            </a:gdLst>
            <a:ahLst/>
            <a:cxnLst>
              <a:cxn ang="0">
                <a:pos x="connsiteX0" y="connsiteY0"/>
              </a:cxn>
              <a:cxn ang="0">
                <a:pos x="connsiteX1" y="connsiteY1"/>
              </a:cxn>
              <a:cxn ang="0">
                <a:pos x="connsiteX2" y="connsiteY2"/>
              </a:cxn>
            </a:cxnLst>
            <a:rect l="l" t="t" r="r" b="b"/>
            <a:pathLst>
              <a:path w="793320" h="1400175">
                <a:moveTo>
                  <a:pt x="0" y="1400175"/>
                </a:moveTo>
                <a:cubicBezTo>
                  <a:pt x="300037" y="1173956"/>
                  <a:pt x="600075" y="947737"/>
                  <a:pt x="721519" y="714375"/>
                </a:cubicBezTo>
                <a:cubicBezTo>
                  <a:pt x="842963" y="481012"/>
                  <a:pt x="785812" y="240506"/>
                  <a:pt x="728662" y="0"/>
                </a:cubicBezTo>
              </a:path>
            </a:pathLst>
          </a:custGeom>
          <a:noFill/>
          <a:ln w="38100" cap="flat" cmpd="sng" algn="ctr">
            <a:solidFill>
              <a:schemeClr val="bg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43" name="文本框 42">
            <a:extLst>
              <a:ext uri="{FF2B5EF4-FFF2-40B4-BE49-F238E27FC236}">
                <a16:creationId xmlns:a16="http://schemas.microsoft.com/office/drawing/2014/main" id="{6F0E880F-D684-474B-913C-FEB1D16F7223}"/>
              </a:ext>
            </a:extLst>
          </p:cNvPr>
          <p:cNvSpPr txBox="1"/>
          <p:nvPr/>
        </p:nvSpPr>
        <p:spPr>
          <a:xfrm>
            <a:off x="6625495" y="2775579"/>
            <a:ext cx="1610895" cy="307777"/>
          </a:xfrm>
          <a:prstGeom prst="rect">
            <a:avLst/>
          </a:prstGeom>
          <a:noFill/>
        </p:spPr>
        <p:txBody>
          <a:bodyPr wrap="square" rtlCol="0">
            <a:spAutoFit/>
          </a:bodyPr>
          <a:lstStyle/>
          <a:p>
            <a:r>
              <a:rPr lang="en-US" altLang="zh-CN" sz="1400" dirty="0">
                <a:solidFill>
                  <a:schemeClr val="bg1"/>
                </a:solidFill>
              </a:rPr>
              <a:t>Web</a:t>
            </a:r>
            <a:r>
              <a:rPr lang="zh-CN" altLang="en-US" sz="1400" dirty="0">
                <a:solidFill>
                  <a:schemeClr val="bg1"/>
                </a:solidFill>
              </a:rPr>
              <a:t>页面实时展示</a:t>
            </a:r>
          </a:p>
        </p:txBody>
      </p:sp>
      <p:sp>
        <p:nvSpPr>
          <p:cNvPr id="36" name="文本框 35">
            <a:extLst>
              <a:ext uri="{FF2B5EF4-FFF2-40B4-BE49-F238E27FC236}">
                <a16:creationId xmlns:a16="http://schemas.microsoft.com/office/drawing/2014/main" id="{FD1AA470-9DEA-42E1-8521-34D0BC1B4525}"/>
              </a:ext>
            </a:extLst>
          </p:cNvPr>
          <p:cNvSpPr txBox="1"/>
          <p:nvPr/>
        </p:nvSpPr>
        <p:spPr>
          <a:xfrm>
            <a:off x="7429802" y="199906"/>
            <a:ext cx="1390376" cy="369332"/>
          </a:xfrm>
          <a:prstGeom prst="rect">
            <a:avLst/>
          </a:prstGeom>
          <a:noFill/>
        </p:spPr>
        <p:txBody>
          <a:bodyPr wrap="square" rtlCol="0">
            <a:spAutoFit/>
          </a:bodyPr>
          <a:lstStyle/>
          <a:p>
            <a:r>
              <a:rPr lang="zh-CN" altLang="en-US" dirty="0">
                <a:solidFill>
                  <a:schemeClr val="bg1"/>
                </a:solidFill>
              </a:rPr>
              <a:t>原始数据</a:t>
            </a:r>
          </a:p>
        </p:txBody>
      </p:sp>
      <p:cxnSp>
        <p:nvCxnSpPr>
          <p:cNvPr id="38" name="直接箭头连接符 37">
            <a:extLst>
              <a:ext uri="{FF2B5EF4-FFF2-40B4-BE49-F238E27FC236}">
                <a16:creationId xmlns:a16="http://schemas.microsoft.com/office/drawing/2014/main" id="{E897DF85-F0A1-44A2-B5B8-98E4868A7E26}"/>
              </a:ext>
            </a:extLst>
          </p:cNvPr>
          <p:cNvCxnSpPr>
            <a:cxnSpLocks/>
            <a:stCxn id="36" idx="1"/>
            <a:endCxn id="9" idx="3"/>
          </p:cNvCxnSpPr>
          <p:nvPr/>
        </p:nvCxnSpPr>
        <p:spPr bwMode="auto">
          <a:xfrm flipH="1">
            <a:off x="6297254" y="384572"/>
            <a:ext cx="1132548" cy="0"/>
          </a:xfrm>
          <a:prstGeom prst="straightConnector1">
            <a:avLst/>
          </a:prstGeom>
          <a:ln>
            <a:headEnd type="none" w="med" len="med"/>
            <a:tailEnd type="triangle"/>
          </a:ln>
        </p:spPr>
        <p:style>
          <a:lnRef idx="2">
            <a:schemeClr val="accent3"/>
          </a:lnRef>
          <a:fillRef idx="0">
            <a:schemeClr val="accent3"/>
          </a:fillRef>
          <a:effectRef idx="1">
            <a:schemeClr val="accent3"/>
          </a:effectRef>
          <a:fontRef idx="minor">
            <a:schemeClr val="tx1"/>
          </a:fontRef>
        </p:style>
      </p:cxnSp>
      <p:pic>
        <p:nvPicPr>
          <p:cNvPr id="41" name="图片 40">
            <a:extLst>
              <a:ext uri="{FF2B5EF4-FFF2-40B4-BE49-F238E27FC236}">
                <a16:creationId xmlns:a16="http://schemas.microsoft.com/office/drawing/2014/main" id="{61FDF13A-633C-479C-97EE-0BEB404A10F5}"/>
              </a:ext>
            </a:extLst>
          </p:cNvPr>
          <p:cNvPicPr>
            <a:picLocks noChangeAspect="1"/>
          </p:cNvPicPr>
          <p:nvPr/>
        </p:nvPicPr>
        <p:blipFill>
          <a:blip r:embed="rId4"/>
          <a:stretch>
            <a:fillRect/>
          </a:stretch>
        </p:blipFill>
        <p:spPr>
          <a:xfrm>
            <a:off x="1428622" y="3512429"/>
            <a:ext cx="1017875" cy="342781"/>
          </a:xfrm>
          <a:prstGeom prst="rect">
            <a:avLst/>
          </a:prstGeom>
        </p:spPr>
      </p:pic>
      <p:pic>
        <p:nvPicPr>
          <p:cNvPr id="42" name="图片 41">
            <a:extLst>
              <a:ext uri="{FF2B5EF4-FFF2-40B4-BE49-F238E27FC236}">
                <a16:creationId xmlns:a16="http://schemas.microsoft.com/office/drawing/2014/main" id="{9145E3A9-4BC9-4E64-8C5F-D6273EA64D8A}"/>
              </a:ext>
            </a:extLst>
          </p:cNvPr>
          <p:cNvPicPr>
            <a:picLocks noChangeAspect="1"/>
          </p:cNvPicPr>
          <p:nvPr/>
        </p:nvPicPr>
        <p:blipFill>
          <a:blip r:embed="rId4"/>
          <a:stretch>
            <a:fillRect/>
          </a:stretch>
        </p:blipFill>
        <p:spPr>
          <a:xfrm>
            <a:off x="2765000" y="3500379"/>
            <a:ext cx="1017875" cy="342781"/>
          </a:xfrm>
          <a:prstGeom prst="rect">
            <a:avLst/>
          </a:prstGeom>
        </p:spPr>
      </p:pic>
      <p:pic>
        <p:nvPicPr>
          <p:cNvPr id="44" name="图片 43">
            <a:extLst>
              <a:ext uri="{FF2B5EF4-FFF2-40B4-BE49-F238E27FC236}">
                <a16:creationId xmlns:a16="http://schemas.microsoft.com/office/drawing/2014/main" id="{66AA4EF7-7CC2-4A92-B99A-104A8F7777E3}"/>
              </a:ext>
            </a:extLst>
          </p:cNvPr>
          <p:cNvPicPr>
            <a:picLocks noChangeAspect="1"/>
          </p:cNvPicPr>
          <p:nvPr/>
        </p:nvPicPr>
        <p:blipFill>
          <a:blip r:embed="rId4"/>
          <a:stretch>
            <a:fillRect/>
          </a:stretch>
        </p:blipFill>
        <p:spPr>
          <a:xfrm>
            <a:off x="4095687" y="3512429"/>
            <a:ext cx="1017875" cy="342781"/>
          </a:xfrm>
          <a:prstGeom prst="rect">
            <a:avLst/>
          </a:prstGeom>
        </p:spPr>
      </p:pic>
      <p:pic>
        <p:nvPicPr>
          <p:cNvPr id="1026" name="Picture 2">
            <a:extLst>
              <a:ext uri="{FF2B5EF4-FFF2-40B4-BE49-F238E27FC236}">
                <a16:creationId xmlns:a16="http://schemas.microsoft.com/office/drawing/2014/main" id="{ECC2F932-425E-4A42-808F-5D0EBB134E44}"/>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4449" y="1431983"/>
            <a:ext cx="804592" cy="603444"/>
          </a:xfrm>
          <a:prstGeom prst="rect">
            <a:avLst/>
          </a:prstGeom>
          <a:noFill/>
          <a:extLst>
            <a:ext uri="{909E8E84-426E-40DD-AFC4-6F175D3DCCD1}">
              <a14:hiddenFill xmlns:a14="http://schemas.microsoft.com/office/drawing/2010/main">
                <a:solidFill>
                  <a:srgbClr val="FFFFFF"/>
                </a:solidFill>
              </a14:hiddenFill>
            </a:ext>
          </a:extLst>
        </p:spPr>
      </p:pic>
      <p:sp>
        <p:nvSpPr>
          <p:cNvPr id="49" name="任意多边形: 形状 48">
            <a:extLst>
              <a:ext uri="{FF2B5EF4-FFF2-40B4-BE49-F238E27FC236}">
                <a16:creationId xmlns:a16="http://schemas.microsoft.com/office/drawing/2014/main" id="{31F30432-2FF3-4373-AEDF-CEE752B7B439}"/>
              </a:ext>
            </a:extLst>
          </p:cNvPr>
          <p:cNvSpPr/>
          <p:nvPr/>
        </p:nvSpPr>
        <p:spPr bwMode="auto">
          <a:xfrm rot="16465281">
            <a:off x="5459669" y="702131"/>
            <a:ext cx="835439" cy="544998"/>
          </a:xfrm>
          <a:custGeom>
            <a:avLst/>
            <a:gdLst>
              <a:gd name="connsiteX0" fmla="*/ 3481381 w 3481381"/>
              <a:gd name="connsiteY0" fmla="*/ 0 h 785812"/>
              <a:gd name="connsiteX1" fmla="*/ 416713 w 3481381"/>
              <a:gd name="connsiteY1" fmla="*/ 214312 h 785812"/>
              <a:gd name="connsiteX2" fmla="*/ 109531 w 3481381"/>
              <a:gd name="connsiteY2" fmla="*/ 785812 h 785812"/>
            </a:gdLst>
            <a:ahLst/>
            <a:cxnLst>
              <a:cxn ang="0">
                <a:pos x="connsiteX0" y="connsiteY0"/>
              </a:cxn>
              <a:cxn ang="0">
                <a:pos x="connsiteX1" y="connsiteY1"/>
              </a:cxn>
              <a:cxn ang="0">
                <a:pos x="connsiteX2" y="connsiteY2"/>
              </a:cxn>
            </a:cxnLst>
            <a:rect l="l" t="t" r="r" b="b"/>
            <a:pathLst>
              <a:path w="3481381" h="785812">
                <a:moveTo>
                  <a:pt x="3481381" y="0"/>
                </a:moveTo>
                <a:cubicBezTo>
                  <a:pt x="2230034" y="41671"/>
                  <a:pt x="978688" y="83343"/>
                  <a:pt x="416713" y="214312"/>
                </a:cubicBezTo>
                <a:cubicBezTo>
                  <a:pt x="-145262" y="345281"/>
                  <a:pt x="-17866" y="565546"/>
                  <a:pt x="109531" y="785812"/>
                </a:cubicBezTo>
              </a:path>
            </a:pathLst>
          </a:custGeom>
          <a:noFill/>
          <a:ln w="38100" cap="flat" cmpd="sng" algn="ctr">
            <a:solidFill>
              <a:schemeClr val="bg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50" name="任意多边形: 形状 49">
            <a:extLst>
              <a:ext uri="{FF2B5EF4-FFF2-40B4-BE49-F238E27FC236}">
                <a16:creationId xmlns:a16="http://schemas.microsoft.com/office/drawing/2014/main" id="{798B4809-EC6F-4AA4-9095-CFB63A2138A8}"/>
              </a:ext>
            </a:extLst>
          </p:cNvPr>
          <p:cNvSpPr/>
          <p:nvPr/>
        </p:nvSpPr>
        <p:spPr bwMode="auto">
          <a:xfrm rot="7389924">
            <a:off x="6080532" y="592182"/>
            <a:ext cx="460657" cy="734611"/>
          </a:xfrm>
          <a:custGeom>
            <a:avLst/>
            <a:gdLst>
              <a:gd name="connsiteX0" fmla="*/ 3481381 w 3481381"/>
              <a:gd name="connsiteY0" fmla="*/ 0 h 785812"/>
              <a:gd name="connsiteX1" fmla="*/ 416713 w 3481381"/>
              <a:gd name="connsiteY1" fmla="*/ 214312 h 785812"/>
              <a:gd name="connsiteX2" fmla="*/ 109531 w 3481381"/>
              <a:gd name="connsiteY2" fmla="*/ 785812 h 785812"/>
            </a:gdLst>
            <a:ahLst/>
            <a:cxnLst>
              <a:cxn ang="0">
                <a:pos x="connsiteX0" y="connsiteY0"/>
              </a:cxn>
              <a:cxn ang="0">
                <a:pos x="connsiteX1" y="connsiteY1"/>
              </a:cxn>
              <a:cxn ang="0">
                <a:pos x="connsiteX2" y="connsiteY2"/>
              </a:cxn>
            </a:cxnLst>
            <a:rect l="l" t="t" r="r" b="b"/>
            <a:pathLst>
              <a:path w="3481381" h="785812">
                <a:moveTo>
                  <a:pt x="3481381" y="0"/>
                </a:moveTo>
                <a:cubicBezTo>
                  <a:pt x="2230034" y="41671"/>
                  <a:pt x="978688" y="83343"/>
                  <a:pt x="416713" y="214312"/>
                </a:cubicBezTo>
                <a:cubicBezTo>
                  <a:pt x="-145262" y="345281"/>
                  <a:pt x="-17866" y="565546"/>
                  <a:pt x="109531" y="785812"/>
                </a:cubicBezTo>
              </a:path>
            </a:pathLst>
          </a:custGeom>
          <a:noFill/>
          <a:ln w="38100" cap="flat" cmpd="sng" algn="ctr">
            <a:solidFill>
              <a:schemeClr val="bg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51" name="文本框 50">
            <a:extLst>
              <a:ext uri="{FF2B5EF4-FFF2-40B4-BE49-F238E27FC236}">
                <a16:creationId xmlns:a16="http://schemas.microsoft.com/office/drawing/2014/main" id="{95FA1CB3-F07C-4067-8E4E-E7D5AE8F5B0F}"/>
              </a:ext>
            </a:extLst>
          </p:cNvPr>
          <p:cNvSpPr txBox="1"/>
          <p:nvPr/>
        </p:nvSpPr>
        <p:spPr>
          <a:xfrm>
            <a:off x="5573498" y="807863"/>
            <a:ext cx="1484379" cy="307777"/>
          </a:xfrm>
          <a:prstGeom prst="rect">
            <a:avLst/>
          </a:prstGeom>
          <a:noFill/>
        </p:spPr>
        <p:txBody>
          <a:bodyPr wrap="square" rtlCol="0">
            <a:spAutoFit/>
          </a:bodyPr>
          <a:lstStyle/>
          <a:p>
            <a:r>
              <a:rPr lang="zh-CN" altLang="en-US" sz="1400" dirty="0">
                <a:solidFill>
                  <a:schemeClr val="bg1"/>
                </a:solidFill>
              </a:rPr>
              <a:t>数据预处理</a:t>
            </a:r>
          </a:p>
        </p:txBody>
      </p:sp>
    </p:spTree>
    <p:extLst>
      <p:ext uri="{BB962C8B-B14F-4D97-AF65-F5344CB8AC3E}">
        <p14:creationId xmlns:p14="http://schemas.microsoft.com/office/powerpoint/2010/main" val="2354703684"/>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p:cNvGrpSpPr>
            <a:grpSpLocks/>
          </p:cNvGrpSpPr>
          <p:nvPr/>
        </p:nvGrpSpPr>
        <p:grpSpPr bwMode="auto">
          <a:xfrm>
            <a:off x="851694" y="1600200"/>
            <a:ext cx="1830387" cy="550862"/>
            <a:chOff x="533400" y="1528997"/>
            <a:chExt cx="1829490" cy="550887"/>
          </a:xfrm>
        </p:grpSpPr>
        <p:sp>
          <p:nvSpPr>
            <p:cNvPr id="65" name="五边形 64"/>
            <p:cNvSpPr/>
            <p:nvPr/>
          </p:nvSpPr>
          <p:spPr>
            <a:xfrm>
              <a:off x="533400" y="1528997"/>
              <a:ext cx="1829490" cy="550887"/>
            </a:xfrm>
            <a:prstGeom prst="homePlat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66" name="文本框 17"/>
            <p:cNvSpPr txBox="1">
              <a:spLocks noChangeArrowheads="1"/>
            </p:cNvSpPr>
            <p:nvPr/>
          </p:nvSpPr>
          <p:spPr bwMode="auto">
            <a:xfrm>
              <a:off x="861747" y="1648179"/>
              <a:ext cx="108132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步骤一</a:t>
              </a:r>
            </a:p>
          </p:txBody>
        </p:sp>
      </p:grpSp>
      <p:grpSp>
        <p:nvGrpSpPr>
          <p:cNvPr id="67" name="组合 66"/>
          <p:cNvGrpSpPr>
            <a:grpSpLocks/>
          </p:cNvGrpSpPr>
          <p:nvPr/>
        </p:nvGrpSpPr>
        <p:grpSpPr bwMode="auto">
          <a:xfrm>
            <a:off x="2749405" y="1600200"/>
            <a:ext cx="1801813" cy="550862"/>
            <a:chOff x="2283957" y="1528997"/>
            <a:chExt cx="1640420" cy="550887"/>
          </a:xfrm>
        </p:grpSpPr>
        <p:sp>
          <p:nvSpPr>
            <p:cNvPr id="68" name="任意多边形 67"/>
            <p:cNvSpPr/>
            <p:nvPr/>
          </p:nvSpPr>
          <p:spPr>
            <a:xfrm>
              <a:off x="2283957"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rgbClr val="06417E"/>
                </a:solidFill>
                <a:ea typeface="微软雅黑" panose="020B0503020204020204" pitchFamily="34" charset="-122"/>
              </a:endParaRPr>
            </a:p>
          </p:txBody>
        </p:sp>
        <p:sp>
          <p:nvSpPr>
            <p:cNvPr id="69" name="文本框 18"/>
            <p:cNvSpPr txBox="1">
              <a:spLocks noChangeArrowheads="1"/>
            </p:cNvSpPr>
            <p:nvPr/>
          </p:nvSpPr>
          <p:spPr bwMode="auto">
            <a:xfrm>
              <a:off x="2720597" y="1652040"/>
              <a:ext cx="9459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步骤二</a:t>
              </a:r>
            </a:p>
          </p:txBody>
        </p:sp>
      </p:grpSp>
      <p:grpSp>
        <p:nvGrpSpPr>
          <p:cNvPr id="70" name="组合 69"/>
          <p:cNvGrpSpPr>
            <a:grpSpLocks/>
          </p:cNvGrpSpPr>
          <p:nvPr/>
        </p:nvGrpSpPr>
        <p:grpSpPr bwMode="auto">
          <a:xfrm>
            <a:off x="4565060" y="1600200"/>
            <a:ext cx="1783419" cy="550862"/>
            <a:chOff x="3785566" y="1528997"/>
            <a:chExt cx="1640420" cy="550887"/>
          </a:xfrm>
        </p:grpSpPr>
        <p:sp>
          <p:nvSpPr>
            <p:cNvPr id="71" name="任意多边形 70"/>
            <p:cNvSpPr/>
            <p:nvPr/>
          </p:nvSpPr>
          <p:spPr>
            <a:xfrm>
              <a:off x="3785566"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72" name="文本框 19"/>
            <p:cNvSpPr txBox="1">
              <a:spLocks noChangeArrowheads="1"/>
            </p:cNvSpPr>
            <p:nvPr/>
          </p:nvSpPr>
          <p:spPr bwMode="auto">
            <a:xfrm>
              <a:off x="4265266" y="1652040"/>
              <a:ext cx="9458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itchFamily="34" charset="-122"/>
                  <a:cs typeface="Segoe UI Semilight" pitchFamily="34" charset="0"/>
                </a:rPr>
                <a:t>步骤三</a:t>
              </a:r>
            </a:p>
          </p:txBody>
        </p:sp>
      </p:grpSp>
      <p:grpSp>
        <p:nvGrpSpPr>
          <p:cNvPr id="73" name="组合 72"/>
          <p:cNvGrpSpPr>
            <a:grpSpLocks/>
          </p:cNvGrpSpPr>
          <p:nvPr/>
        </p:nvGrpSpPr>
        <p:grpSpPr bwMode="auto">
          <a:xfrm>
            <a:off x="6442821" y="1600200"/>
            <a:ext cx="1801813" cy="550862"/>
            <a:chOff x="5299151" y="1528997"/>
            <a:chExt cx="1640420" cy="550887"/>
          </a:xfrm>
        </p:grpSpPr>
        <p:sp>
          <p:nvSpPr>
            <p:cNvPr id="74" name="任意多边形 73"/>
            <p:cNvSpPr/>
            <p:nvPr/>
          </p:nvSpPr>
          <p:spPr>
            <a:xfrm>
              <a:off x="5299151"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3" dirty="0">
                <a:solidFill>
                  <a:schemeClr val="bg1"/>
                </a:solidFill>
                <a:ea typeface="微软雅黑" panose="020B0503020204020204" pitchFamily="34" charset="-122"/>
              </a:endParaRPr>
            </a:p>
          </p:txBody>
        </p:sp>
        <p:sp>
          <p:nvSpPr>
            <p:cNvPr id="75" name="文本框 20"/>
            <p:cNvSpPr txBox="1">
              <a:spLocks noChangeArrowheads="1"/>
            </p:cNvSpPr>
            <p:nvPr/>
          </p:nvSpPr>
          <p:spPr bwMode="auto">
            <a:xfrm>
              <a:off x="5735042" y="1652040"/>
              <a:ext cx="93467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步骤四</a:t>
              </a:r>
            </a:p>
          </p:txBody>
        </p:sp>
      </p:grpSp>
      <p:grpSp>
        <p:nvGrpSpPr>
          <p:cNvPr id="79" name="组合 78"/>
          <p:cNvGrpSpPr>
            <a:grpSpLocks/>
          </p:cNvGrpSpPr>
          <p:nvPr/>
        </p:nvGrpSpPr>
        <p:grpSpPr bwMode="auto">
          <a:xfrm>
            <a:off x="974532" y="2444748"/>
            <a:ext cx="1430811" cy="1288884"/>
            <a:chOff x="1034229" y="1255861"/>
            <a:chExt cx="1685529" cy="1288347"/>
          </a:xfrm>
        </p:grpSpPr>
        <p:sp>
          <p:nvSpPr>
            <p:cNvPr id="80" name="矩形 13"/>
            <p:cNvSpPr>
              <a:spLocks noChangeArrowheads="1"/>
            </p:cNvSpPr>
            <p:nvPr/>
          </p:nvSpPr>
          <p:spPr bwMode="auto">
            <a:xfrm>
              <a:off x="1034229" y="1511343"/>
              <a:ext cx="1685529" cy="1032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将数据预处理中生成的各个岗位招聘需求中技术栈名词出现的次数进行标准化处理</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81" name="文本框 83"/>
            <p:cNvSpPr txBox="1">
              <a:spLocks noChangeArrowheads="1"/>
            </p:cNvSpPr>
            <p:nvPr/>
          </p:nvSpPr>
          <p:spPr bwMode="auto">
            <a:xfrm>
              <a:off x="1139435" y="1255861"/>
              <a:ext cx="1478791" cy="307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数据</a:t>
              </a:r>
              <a:r>
                <a:rPr lang="zh-CN" altLang="en-US" sz="1400" b="1" dirty="0">
                  <a:solidFill>
                    <a:schemeClr val="bg1"/>
                  </a:solidFill>
                  <a:latin typeface="微软雅黑" panose="020B0503020204020204" pitchFamily="34" charset="-122"/>
                  <a:ea typeface="微软雅黑" panose="020B0503020204020204" pitchFamily="34" charset="-122"/>
                  <a:sym typeface="Arial" pitchFamily="34" charset="0"/>
                </a:rPr>
                <a:t>标准化</a:t>
              </a:r>
              <a:endParaRPr lang="zh-CN" altLang="en-US" sz="1400" b="1" dirty="0">
                <a:solidFill>
                  <a:schemeClr val="bg1"/>
                </a:solidFill>
                <a:latin typeface="微软雅黑" pitchFamily="34" charset="-122"/>
                <a:ea typeface="微软雅黑" pitchFamily="34" charset="-122"/>
              </a:endParaRPr>
            </a:p>
          </p:txBody>
        </p:sp>
      </p:grpSp>
      <p:grpSp>
        <p:nvGrpSpPr>
          <p:cNvPr id="82" name="组合 81"/>
          <p:cNvGrpSpPr>
            <a:grpSpLocks/>
          </p:cNvGrpSpPr>
          <p:nvPr/>
        </p:nvGrpSpPr>
        <p:grpSpPr bwMode="auto">
          <a:xfrm>
            <a:off x="2918309" y="2451355"/>
            <a:ext cx="1519237" cy="1244065"/>
            <a:chOff x="1145327" y="1255861"/>
            <a:chExt cx="1789697" cy="1243548"/>
          </a:xfrm>
        </p:grpSpPr>
        <p:sp>
          <p:nvSpPr>
            <p:cNvPr id="83" name="矩形 13"/>
            <p:cNvSpPr>
              <a:spLocks noChangeArrowheads="1"/>
            </p:cNvSpPr>
            <p:nvPr/>
          </p:nvSpPr>
          <p:spPr bwMode="auto">
            <a:xfrm>
              <a:off x="1145327" y="1511344"/>
              <a:ext cx="1789697" cy="98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213" eaLnBrk="1" fontAlgn="auto" hangingPunct="1">
                <a:lnSpc>
                  <a:spcPct val="150000"/>
                </a:lnSpc>
                <a:spcBef>
                  <a:spcPts val="0"/>
                </a:spcBef>
                <a:spcAft>
                  <a:spcPts val="0"/>
                </a:spcAft>
                <a:defRPr/>
              </a:pP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遍历各个</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k</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值，计算每个</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k</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值下算法最终的</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cost</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值，进行初步的</a:t>
              </a:r>
              <a:r>
                <a:rPr lang="en-US" altLang="zh-CN" sz="1000" dirty="0">
                  <a:solidFill>
                    <a:schemeClr val="bg1"/>
                  </a:solidFill>
                  <a:latin typeface="微软雅黑" panose="020B0503020204020204" pitchFamily="34" charset="-122"/>
                  <a:ea typeface="微软雅黑" panose="020B0503020204020204" pitchFamily="34" charset="-122"/>
                  <a:sym typeface="Arial" pitchFamily="34" charset="0"/>
                </a:rPr>
                <a:t>k</a:t>
              </a:r>
              <a:r>
                <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rPr>
                <a:t>值估算</a:t>
              </a:r>
            </a:p>
          </p:txBody>
        </p:sp>
        <p:sp>
          <p:nvSpPr>
            <p:cNvPr id="84" name="文本框 83"/>
            <p:cNvSpPr txBox="1">
              <a:spLocks noChangeArrowheads="1"/>
            </p:cNvSpPr>
            <p:nvPr/>
          </p:nvSpPr>
          <p:spPr bwMode="auto">
            <a:xfrm>
              <a:off x="1327148" y="1255861"/>
              <a:ext cx="135859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计算</a:t>
              </a:r>
              <a:r>
                <a:rPr lang="en-US" altLang="zh-CN" sz="1400" b="1" dirty="0">
                  <a:solidFill>
                    <a:schemeClr val="bg1"/>
                  </a:solidFill>
                  <a:latin typeface="微软雅黑" pitchFamily="34" charset="-122"/>
                  <a:ea typeface="微软雅黑" pitchFamily="34" charset="-122"/>
                </a:rPr>
                <a:t>cost</a:t>
              </a:r>
              <a:r>
                <a:rPr lang="zh-CN" altLang="en-US" sz="1400" b="1" dirty="0">
                  <a:solidFill>
                    <a:schemeClr val="bg1"/>
                  </a:solidFill>
                  <a:latin typeface="微软雅黑" pitchFamily="34" charset="-122"/>
                  <a:ea typeface="微软雅黑" pitchFamily="34" charset="-122"/>
                </a:rPr>
                <a:t>值</a:t>
              </a:r>
            </a:p>
          </p:txBody>
        </p:sp>
      </p:grpSp>
      <p:grpSp>
        <p:nvGrpSpPr>
          <p:cNvPr id="85" name="组合 84"/>
          <p:cNvGrpSpPr>
            <a:grpSpLocks/>
          </p:cNvGrpSpPr>
          <p:nvPr/>
        </p:nvGrpSpPr>
        <p:grpSpPr bwMode="auto">
          <a:xfrm>
            <a:off x="4791933" y="2444747"/>
            <a:ext cx="1415734" cy="1548717"/>
            <a:chOff x="1106400" y="1255861"/>
            <a:chExt cx="1667768" cy="1548072"/>
          </a:xfrm>
        </p:grpSpPr>
        <p:sp>
          <p:nvSpPr>
            <p:cNvPr id="86" name="矩形 13"/>
            <p:cNvSpPr>
              <a:spLocks noChangeArrowheads="1"/>
            </p:cNvSpPr>
            <p:nvPr/>
          </p:nvSpPr>
          <p:spPr bwMode="auto">
            <a:xfrm>
              <a:off x="1106400" y="1528794"/>
              <a:ext cx="1667768" cy="1275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4213" eaLnBrk="1" fontAlgn="auto" hangingPunct="1">
                <a:lnSpc>
                  <a:spcPct val="150000"/>
                </a:lnSpc>
                <a:spcBef>
                  <a:spcPts val="0"/>
                </a:spcBef>
                <a:spcAft>
                  <a:spcPts val="0"/>
                </a:spcAft>
                <a:defRPr/>
              </a:pP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在上一步中对</a:t>
              </a:r>
              <a:r>
                <a:rPr lang="en-US" altLang="zh-CN" sz="1050" dirty="0">
                  <a:solidFill>
                    <a:schemeClr val="bg1"/>
                  </a:solidFill>
                  <a:latin typeface="微软雅黑" panose="020B0503020204020204" pitchFamily="34" charset="-122"/>
                  <a:ea typeface="微软雅黑" panose="020B0503020204020204" pitchFamily="34" charset="-122"/>
                  <a:sym typeface="Arial" pitchFamily="34" charset="0"/>
                </a:rPr>
                <a:t>cost</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折线图进行可视化分析，选取肘部几个</a:t>
              </a:r>
              <a:r>
                <a:rPr lang="en-US" altLang="zh-CN" sz="1050" dirty="0">
                  <a:solidFill>
                    <a:schemeClr val="bg1"/>
                  </a:solidFill>
                  <a:latin typeface="微软雅黑" panose="020B0503020204020204" pitchFamily="34" charset="-122"/>
                  <a:ea typeface="微软雅黑" panose="020B0503020204020204" pitchFamily="34" charset="-122"/>
                  <a:sym typeface="Arial" pitchFamily="34" charset="0"/>
                </a:rPr>
                <a:t>k</a:t>
              </a:r>
              <a:r>
                <a:rPr lang="zh-CN" altLang="en-US" sz="1050" dirty="0">
                  <a:solidFill>
                    <a:schemeClr val="bg1"/>
                  </a:solidFill>
                  <a:latin typeface="微软雅黑" panose="020B0503020204020204" pitchFamily="34" charset="-122"/>
                  <a:ea typeface="微软雅黑" panose="020B0503020204020204" pitchFamily="34" charset="-122"/>
                  <a:sym typeface="Arial" pitchFamily="34" charset="0"/>
                </a:rPr>
                <a:t>值进行计算，选出聚类效果最优的结果</a:t>
              </a:r>
              <a:endParaRPr lang="zh-CN" altLang="en-US" sz="1000" dirty="0">
                <a:solidFill>
                  <a:schemeClr val="bg1"/>
                </a:solidFill>
                <a:latin typeface="微软雅黑" panose="020B0503020204020204" pitchFamily="34" charset="-122"/>
                <a:ea typeface="微软雅黑" panose="020B0503020204020204" pitchFamily="34" charset="-122"/>
                <a:sym typeface="Arial" pitchFamily="34" charset="0"/>
              </a:endParaRPr>
            </a:p>
          </p:txBody>
        </p:sp>
        <p:sp>
          <p:nvSpPr>
            <p:cNvPr id="87" name="文本框 83"/>
            <p:cNvSpPr txBox="1">
              <a:spLocks noChangeArrowheads="1"/>
            </p:cNvSpPr>
            <p:nvPr/>
          </p:nvSpPr>
          <p:spPr bwMode="auto">
            <a:xfrm>
              <a:off x="1140415" y="1255861"/>
              <a:ext cx="1477811" cy="307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1400" b="1" dirty="0">
                  <a:solidFill>
                    <a:schemeClr val="bg1"/>
                  </a:solidFill>
                  <a:latin typeface="微软雅黑" pitchFamily="34" charset="-122"/>
                  <a:ea typeface="微软雅黑" pitchFamily="34" charset="-122"/>
                </a:rPr>
                <a:t>k</a:t>
              </a:r>
              <a:r>
                <a:rPr lang="zh-CN" altLang="en-US" sz="1400" b="1" dirty="0">
                  <a:solidFill>
                    <a:schemeClr val="bg1"/>
                  </a:solidFill>
                  <a:latin typeface="微软雅黑" pitchFamily="34" charset="-122"/>
                  <a:ea typeface="微软雅黑" pitchFamily="34" charset="-122"/>
                </a:rPr>
                <a:t>值选取</a:t>
              </a:r>
            </a:p>
          </p:txBody>
        </p:sp>
      </p:grpSp>
      <p:grpSp>
        <p:nvGrpSpPr>
          <p:cNvPr id="88" name="组合 87"/>
          <p:cNvGrpSpPr>
            <a:grpSpLocks/>
          </p:cNvGrpSpPr>
          <p:nvPr/>
        </p:nvGrpSpPr>
        <p:grpSpPr bwMode="auto">
          <a:xfrm>
            <a:off x="6667132" y="2451355"/>
            <a:ext cx="1517650" cy="1579826"/>
            <a:chOff x="1034229" y="1255861"/>
            <a:chExt cx="1789697" cy="1580778"/>
          </a:xfrm>
        </p:grpSpPr>
        <p:sp>
          <p:nvSpPr>
            <p:cNvPr id="89" name="矩形 13"/>
            <p:cNvSpPr>
              <a:spLocks noChangeArrowheads="1"/>
            </p:cNvSpPr>
            <p:nvPr/>
          </p:nvSpPr>
          <p:spPr bwMode="auto">
            <a:xfrm>
              <a:off x="1034229" y="1560200"/>
              <a:ext cx="1789697" cy="1276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4213" eaLnBrk="1" fontAlgn="auto" hangingPunct="1">
                <a:lnSpc>
                  <a:spcPct val="150000"/>
                </a:lnSpc>
                <a:spcBef>
                  <a:spcPts val="0"/>
                </a:spcBef>
                <a:spcAft>
                  <a:spcPts val="0"/>
                </a:spcAft>
              </a:pPr>
              <a:r>
                <a:rPr lang="zh-CN" altLang="en-US" sz="1050" dirty="0">
                  <a:solidFill>
                    <a:schemeClr val="bg1"/>
                  </a:solidFill>
                  <a:latin typeface="微软雅黑" panose="020B0503020204020204" pitchFamily="34" charset="-122"/>
                  <a:ea typeface="微软雅黑" panose="020B0503020204020204" pitchFamily="34" charset="-122"/>
                  <a:sym typeface="微软雅黑" pitchFamily="34" charset="-122"/>
                </a:rPr>
                <a:t>根据用户所输入的技术栈，用欧氏距离匹配最合适的职业类型，计算该类型下最合适的岗位推荐。</a:t>
              </a:r>
              <a:endParaRPr lang="en-US" altLang="zh-CN" sz="1050" dirty="0">
                <a:solidFill>
                  <a:schemeClr val="bg1"/>
                </a:solidFill>
                <a:latin typeface="微软雅黑" panose="020B0503020204020204" pitchFamily="34" charset="-122"/>
                <a:ea typeface="微软雅黑" panose="020B0503020204020204" pitchFamily="34" charset="-122"/>
                <a:sym typeface="微软雅黑" pitchFamily="34" charset="-122"/>
              </a:endParaRPr>
            </a:p>
          </p:txBody>
        </p:sp>
        <p:sp>
          <p:nvSpPr>
            <p:cNvPr id="90" name="文本框 83"/>
            <p:cNvSpPr txBox="1">
              <a:spLocks noChangeArrowheads="1"/>
            </p:cNvSpPr>
            <p:nvPr/>
          </p:nvSpPr>
          <p:spPr bwMode="auto">
            <a:xfrm>
              <a:off x="1259631" y="1255861"/>
              <a:ext cx="135859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2763">
                <a:defRPr sz="1300">
                  <a:solidFill>
                    <a:schemeClr val="tx1"/>
                  </a:solidFill>
                  <a:latin typeface="方正正黑简体" pitchFamily="2" charset="-122"/>
                  <a:ea typeface="方正正黑简体" pitchFamily="2" charset="-122"/>
                </a:defRPr>
              </a:lvl1pPr>
              <a:lvl2pPr marL="742950" indent="-285750" defTabSz="512763">
                <a:defRPr sz="1300">
                  <a:solidFill>
                    <a:schemeClr val="tx1"/>
                  </a:solidFill>
                  <a:latin typeface="方正正黑简体" pitchFamily="2" charset="-122"/>
                  <a:ea typeface="方正正黑简体" pitchFamily="2" charset="-122"/>
                </a:defRPr>
              </a:lvl2pPr>
              <a:lvl3pPr marL="1143000" indent="-228600" defTabSz="512763">
                <a:defRPr sz="1300">
                  <a:solidFill>
                    <a:schemeClr val="tx1"/>
                  </a:solidFill>
                  <a:latin typeface="方正正黑简体" pitchFamily="2" charset="-122"/>
                  <a:ea typeface="方正正黑简体" pitchFamily="2" charset="-122"/>
                </a:defRPr>
              </a:lvl3pPr>
              <a:lvl4pPr marL="1600200" indent="-228600" defTabSz="512763">
                <a:defRPr sz="1300">
                  <a:solidFill>
                    <a:schemeClr val="tx1"/>
                  </a:solidFill>
                  <a:latin typeface="方正正黑简体" pitchFamily="2" charset="-122"/>
                  <a:ea typeface="方正正黑简体" pitchFamily="2" charset="-122"/>
                </a:defRPr>
              </a:lvl4pPr>
              <a:lvl5pPr marL="2057400" indent="-228600" defTabSz="512763">
                <a:defRPr sz="1300">
                  <a:solidFill>
                    <a:schemeClr val="tx1"/>
                  </a:solidFill>
                  <a:latin typeface="方正正黑简体" pitchFamily="2" charset="-122"/>
                  <a:ea typeface="方正正黑简体" pitchFamily="2" charset="-122"/>
                </a:defRPr>
              </a:lvl5pPr>
              <a:lvl6pPr marL="25146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2763"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b="1" dirty="0">
                  <a:solidFill>
                    <a:schemeClr val="bg1"/>
                  </a:solidFill>
                  <a:latin typeface="微软雅黑" pitchFamily="34" charset="-122"/>
                  <a:ea typeface="微软雅黑" pitchFamily="34" charset="-122"/>
                </a:rPr>
                <a:t>职业匹配</a:t>
              </a:r>
            </a:p>
          </p:txBody>
        </p:sp>
      </p:grpSp>
      <p:sp>
        <p:nvSpPr>
          <p:cNvPr id="94" name="文本框 25"/>
          <p:cNvSpPr txBox="1">
            <a:spLocks noChangeArrowheads="1"/>
          </p:cNvSpPr>
          <p:nvPr/>
        </p:nvSpPr>
        <p:spPr bwMode="auto">
          <a:xfrm>
            <a:off x="740569" y="384572"/>
            <a:ext cx="2296716"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计算流程概述</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3695486708"/>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550" fill="hold"/>
                                        <p:tgtEl>
                                          <p:spTgt spid="64"/>
                                        </p:tgtEl>
                                        <p:attrNameLst>
                                          <p:attrName>ppt_x</p:attrName>
                                        </p:attrNameLst>
                                      </p:cBhvr>
                                      <p:tavLst>
                                        <p:tav tm="0">
                                          <p:val>
                                            <p:strVal val="0-#ppt_w/2"/>
                                          </p:val>
                                        </p:tav>
                                        <p:tav tm="100000">
                                          <p:val>
                                            <p:strVal val="#ppt_x"/>
                                          </p:val>
                                        </p:tav>
                                      </p:tavLst>
                                    </p:anim>
                                    <p:anim calcmode="lin" valueType="num">
                                      <p:cBhvr additive="base">
                                        <p:cTn id="20" dur="550" fill="hold"/>
                                        <p:tgtEl>
                                          <p:spTgt spid="64"/>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100"/>
                                  </p:stCondLst>
                                  <p:childTnLst>
                                    <p:set>
                                      <p:cBhvr>
                                        <p:cTn id="22" dur="1" fill="hold">
                                          <p:stCondLst>
                                            <p:cond delay="0"/>
                                          </p:stCondLst>
                                        </p:cTn>
                                        <p:tgtEl>
                                          <p:spTgt spid="67"/>
                                        </p:tgtEl>
                                        <p:attrNameLst>
                                          <p:attrName>style.visibility</p:attrName>
                                        </p:attrNameLst>
                                      </p:cBhvr>
                                      <p:to>
                                        <p:strVal val="visible"/>
                                      </p:to>
                                    </p:set>
                                    <p:anim calcmode="lin" valueType="num">
                                      <p:cBhvr additive="base">
                                        <p:cTn id="23" dur="550" fill="hold"/>
                                        <p:tgtEl>
                                          <p:spTgt spid="67"/>
                                        </p:tgtEl>
                                        <p:attrNameLst>
                                          <p:attrName>ppt_x</p:attrName>
                                        </p:attrNameLst>
                                      </p:cBhvr>
                                      <p:tavLst>
                                        <p:tav tm="0">
                                          <p:val>
                                            <p:strVal val="0-#ppt_w/2"/>
                                          </p:val>
                                        </p:tav>
                                        <p:tav tm="100000">
                                          <p:val>
                                            <p:strVal val="#ppt_x"/>
                                          </p:val>
                                        </p:tav>
                                      </p:tavLst>
                                    </p:anim>
                                    <p:anim calcmode="lin" valueType="num">
                                      <p:cBhvr additive="base">
                                        <p:cTn id="24" dur="550" fill="hold"/>
                                        <p:tgtEl>
                                          <p:spTgt spid="6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200"/>
                                  </p:stCondLst>
                                  <p:childTnLst>
                                    <p:set>
                                      <p:cBhvr>
                                        <p:cTn id="26" dur="1" fill="hold">
                                          <p:stCondLst>
                                            <p:cond delay="0"/>
                                          </p:stCondLst>
                                        </p:cTn>
                                        <p:tgtEl>
                                          <p:spTgt spid="70"/>
                                        </p:tgtEl>
                                        <p:attrNameLst>
                                          <p:attrName>style.visibility</p:attrName>
                                        </p:attrNameLst>
                                      </p:cBhvr>
                                      <p:to>
                                        <p:strVal val="visible"/>
                                      </p:to>
                                    </p:set>
                                    <p:anim calcmode="lin" valueType="num">
                                      <p:cBhvr additive="base">
                                        <p:cTn id="27" dur="550" fill="hold"/>
                                        <p:tgtEl>
                                          <p:spTgt spid="70"/>
                                        </p:tgtEl>
                                        <p:attrNameLst>
                                          <p:attrName>ppt_x</p:attrName>
                                        </p:attrNameLst>
                                      </p:cBhvr>
                                      <p:tavLst>
                                        <p:tav tm="0">
                                          <p:val>
                                            <p:strVal val="0-#ppt_w/2"/>
                                          </p:val>
                                        </p:tav>
                                        <p:tav tm="100000">
                                          <p:val>
                                            <p:strVal val="#ppt_x"/>
                                          </p:val>
                                        </p:tav>
                                      </p:tavLst>
                                    </p:anim>
                                    <p:anim calcmode="lin" valueType="num">
                                      <p:cBhvr additive="base">
                                        <p:cTn id="28" dur="550" fill="hold"/>
                                        <p:tgtEl>
                                          <p:spTgt spid="7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300"/>
                                  </p:stCondLst>
                                  <p:childTnLst>
                                    <p:set>
                                      <p:cBhvr>
                                        <p:cTn id="30" dur="1" fill="hold">
                                          <p:stCondLst>
                                            <p:cond delay="0"/>
                                          </p:stCondLst>
                                        </p:cTn>
                                        <p:tgtEl>
                                          <p:spTgt spid="73"/>
                                        </p:tgtEl>
                                        <p:attrNameLst>
                                          <p:attrName>style.visibility</p:attrName>
                                        </p:attrNameLst>
                                      </p:cBhvr>
                                      <p:to>
                                        <p:strVal val="visible"/>
                                      </p:to>
                                    </p:set>
                                    <p:anim calcmode="lin" valueType="num">
                                      <p:cBhvr additive="base">
                                        <p:cTn id="31" dur="550" fill="hold"/>
                                        <p:tgtEl>
                                          <p:spTgt spid="73"/>
                                        </p:tgtEl>
                                        <p:attrNameLst>
                                          <p:attrName>ppt_x</p:attrName>
                                        </p:attrNameLst>
                                      </p:cBhvr>
                                      <p:tavLst>
                                        <p:tav tm="0">
                                          <p:val>
                                            <p:strVal val="0-#ppt_w/2"/>
                                          </p:val>
                                        </p:tav>
                                        <p:tav tm="100000">
                                          <p:val>
                                            <p:strVal val="#ppt_x"/>
                                          </p:val>
                                        </p:tav>
                                      </p:tavLst>
                                    </p:anim>
                                    <p:anim calcmode="lin" valueType="num">
                                      <p:cBhvr additive="base">
                                        <p:cTn id="32" dur="550" fill="hold"/>
                                        <p:tgtEl>
                                          <p:spTgt spid="73"/>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7" presetClass="entr" presetSubtype="0" fill="hold" nodeType="click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anim calcmode="lin" valueType="num">
                                      <p:cBhvr>
                                        <p:cTn id="38" dur="500" fill="hold"/>
                                        <p:tgtEl>
                                          <p:spTgt spid="79"/>
                                        </p:tgtEl>
                                        <p:attrNameLst>
                                          <p:attrName>ppt_x</p:attrName>
                                        </p:attrNameLst>
                                      </p:cBhvr>
                                      <p:tavLst>
                                        <p:tav tm="0">
                                          <p:val>
                                            <p:strVal val="#ppt_x"/>
                                          </p:val>
                                        </p:tav>
                                        <p:tav tm="100000">
                                          <p:val>
                                            <p:strVal val="#ppt_x"/>
                                          </p:val>
                                        </p:tav>
                                      </p:tavLst>
                                    </p:anim>
                                    <p:anim calcmode="lin" valueType="num">
                                      <p:cBhvr>
                                        <p:cTn id="39" dur="500" fill="hold"/>
                                        <p:tgtEl>
                                          <p:spTgt spid="79"/>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anim calcmode="lin" valueType="num">
                                      <p:cBhvr>
                                        <p:cTn id="43" dur="500" fill="hold"/>
                                        <p:tgtEl>
                                          <p:spTgt spid="82"/>
                                        </p:tgtEl>
                                        <p:attrNameLst>
                                          <p:attrName>ppt_x</p:attrName>
                                        </p:attrNameLst>
                                      </p:cBhvr>
                                      <p:tavLst>
                                        <p:tav tm="0">
                                          <p:val>
                                            <p:strVal val="#ppt_x"/>
                                          </p:val>
                                        </p:tav>
                                        <p:tav tm="100000">
                                          <p:val>
                                            <p:strVal val="#ppt_x"/>
                                          </p:val>
                                        </p:tav>
                                      </p:tavLst>
                                    </p:anim>
                                    <p:anim calcmode="lin" valueType="num">
                                      <p:cBhvr>
                                        <p:cTn id="44" dur="500" fill="hold"/>
                                        <p:tgtEl>
                                          <p:spTgt spid="82"/>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500"/>
                                        <p:tgtEl>
                                          <p:spTgt spid="85"/>
                                        </p:tgtEl>
                                      </p:cBhvr>
                                    </p:animEffect>
                                    <p:anim calcmode="lin" valueType="num">
                                      <p:cBhvr>
                                        <p:cTn id="48" dur="500" fill="hold"/>
                                        <p:tgtEl>
                                          <p:spTgt spid="85"/>
                                        </p:tgtEl>
                                        <p:attrNameLst>
                                          <p:attrName>ppt_x</p:attrName>
                                        </p:attrNameLst>
                                      </p:cBhvr>
                                      <p:tavLst>
                                        <p:tav tm="0">
                                          <p:val>
                                            <p:strVal val="#ppt_x"/>
                                          </p:val>
                                        </p:tav>
                                        <p:tav tm="100000">
                                          <p:val>
                                            <p:strVal val="#ppt_x"/>
                                          </p:val>
                                        </p:tav>
                                      </p:tavLst>
                                    </p:anim>
                                    <p:anim calcmode="lin" valueType="num">
                                      <p:cBhvr>
                                        <p:cTn id="49" dur="500" fill="hold"/>
                                        <p:tgtEl>
                                          <p:spTgt spid="85"/>
                                        </p:tgtEl>
                                        <p:attrNameLst>
                                          <p:attrName>ppt_y</p:attrName>
                                        </p:attrNameLst>
                                      </p:cBhvr>
                                      <p:tavLst>
                                        <p:tav tm="0">
                                          <p:val>
                                            <p:strVal val="#ppt_y-.1"/>
                                          </p:val>
                                        </p:tav>
                                        <p:tav tm="100000">
                                          <p:val>
                                            <p:strVal val="#ppt_y"/>
                                          </p:val>
                                        </p:tav>
                                      </p:tavLst>
                                    </p:anim>
                                  </p:childTnLst>
                                </p:cTn>
                              </p:par>
                              <p:par>
                                <p:cTn id="50" presetID="47" presetClass="entr" presetSubtype="0" fill="hold" nodeType="with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fade">
                                      <p:cBhvr>
                                        <p:cTn id="52" dur="500"/>
                                        <p:tgtEl>
                                          <p:spTgt spid="88"/>
                                        </p:tgtEl>
                                      </p:cBhvr>
                                    </p:animEffect>
                                    <p:anim calcmode="lin" valueType="num">
                                      <p:cBhvr>
                                        <p:cTn id="53" dur="500" fill="hold"/>
                                        <p:tgtEl>
                                          <p:spTgt spid="88"/>
                                        </p:tgtEl>
                                        <p:attrNameLst>
                                          <p:attrName>ppt_x</p:attrName>
                                        </p:attrNameLst>
                                      </p:cBhvr>
                                      <p:tavLst>
                                        <p:tav tm="0">
                                          <p:val>
                                            <p:strVal val="#ppt_x"/>
                                          </p:val>
                                        </p:tav>
                                        <p:tav tm="100000">
                                          <p:val>
                                            <p:strVal val="#ppt_x"/>
                                          </p:val>
                                        </p:tav>
                                      </p:tavLst>
                                    </p:anim>
                                    <p:anim calcmode="lin" valueType="num">
                                      <p:cBhvr>
                                        <p:cTn id="54" dur="500" fill="hold"/>
                                        <p:tgtEl>
                                          <p:spTgt spid="8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数据标准化</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rPr>
              <a:t>统计在所有职位描述中若干技术栈要求。计算出每种岗位中各种技术栈需求出现的次数，作为该岗位上该技术的重要程度参数，由于热门冷门职业的需求量不同，所以数据差别很大，需要进行</a:t>
            </a:r>
            <a:r>
              <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rPr>
              <a:t>标准化处理</a:t>
            </a:r>
            <a:endParaRPr lang="en-US" altLang="zh-CN" sz="1600" dirty="0">
              <a:solidFill>
                <a:schemeClr val="bg1"/>
              </a:solidFill>
            </a:endParaRPr>
          </a:p>
        </p:txBody>
      </p:sp>
      <p:grpSp>
        <p:nvGrpSpPr>
          <p:cNvPr id="216" name="组合 215">
            <a:extLst>
              <a:ext uri="{FF2B5EF4-FFF2-40B4-BE49-F238E27FC236}">
                <a16:creationId xmlns:a16="http://schemas.microsoft.com/office/drawing/2014/main" id="{21D64E8C-14BA-41DF-A8B1-3E7F41C9EF17}"/>
              </a:ext>
            </a:extLst>
          </p:cNvPr>
          <p:cNvGrpSpPr/>
          <p:nvPr/>
        </p:nvGrpSpPr>
        <p:grpSpPr>
          <a:xfrm>
            <a:off x="90013" y="2131118"/>
            <a:ext cx="2016417" cy="1434315"/>
            <a:chOff x="75173" y="2383650"/>
            <a:chExt cx="3427446" cy="2550987"/>
          </a:xfrm>
        </p:grpSpPr>
        <p:grpSp>
          <p:nvGrpSpPr>
            <p:cNvPr id="253" name="组合 252">
              <a:extLst>
                <a:ext uri="{FF2B5EF4-FFF2-40B4-BE49-F238E27FC236}">
                  <a16:creationId xmlns:a16="http://schemas.microsoft.com/office/drawing/2014/main" id="{C0C1D1A3-40DD-47A0-BBC4-F351D8D18E8B}"/>
                </a:ext>
              </a:extLst>
            </p:cNvPr>
            <p:cNvGrpSpPr>
              <a:grpSpLocks/>
            </p:cNvGrpSpPr>
            <p:nvPr/>
          </p:nvGrpSpPr>
          <p:grpSpPr bwMode="auto">
            <a:xfrm>
              <a:off x="693643" y="2647106"/>
              <a:ext cx="1958975" cy="1871663"/>
              <a:chOff x="3065829" y="2668267"/>
              <a:chExt cx="1872107" cy="1761728"/>
            </a:xfrm>
          </p:grpSpPr>
          <p:sp>
            <p:nvSpPr>
              <p:cNvPr id="254" name="椭圆 253">
                <a:extLst>
                  <a:ext uri="{FF2B5EF4-FFF2-40B4-BE49-F238E27FC236}">
                    <a16:creationId xmlns:a16="http://schemas.microsoft.com/office/drawing/2014/main" id="{679FA093-5074-4412-91F4-6C79BD79DD47}"/>
                  </a:ext>
                </a:extLst>
              </p:cNvPr>
              <p:cNvSpPr/>
              <p:nvPr/>
            </p:nvSpPr>
            <p:spPr>
              <a:xfrm>
                <a:off x="3114376" y="2668267"/>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55" name="椭圆 254">
                <a:extLst>
                  <a:ext uri="{FF2B5EF4-FFF2-40B4-BE49-F238E27FC236}">
                    <a16:creationId xmlns:a16="http://schemas.microsoft.com/office/drawing/2014/main" id="{C6687B98-4E96-4514-B4AF-930F5AA96B9B}"/>
                  </a:ext>
                </a:extLst>
              </p:cNvPr>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56" name="椭圆 255">
                <a:extLst>
                  <a:ext uri="{FF2B5EF4-FFF2-40B4-BE49-F238E27FC236}">
                    <a16:creationId xmlns:a16="http://schemas.microsoft.com/office/drawing/2014/main" id="{20C6C39A-BA4B-4DBA-859C-E21042CBB6CD}"/>
                  </a:ext>
                </a:extLst>
              </p:cNvPr>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57" name="椭圆 256">
                <a:extLst>
                  <a:ext uri="{FF2B5EF4-FFF2-40B4-BE49-F238E27FC236}">
                    <a16:creationId xmlns:a16="http://schemas.microsoft.com/office/drawing/2014/main" id="{B80CAEC4-D293-4C4A-853E-2657F9435BCC}"/>
                  </a:ext>
                </a:extLst>
              </p:cNvPr>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58" name="椭圆 257">
                <a:extLst>
                  <a:ext uri="{FF2B5EF4-FFF2-40B4-BE49-F238E27FC236}">
                    <a16:creationId xmlns:a16="http://schemas.microsoft.com/office/drawing/2014/main" id="{708C7CCC-BC2B-4E92-A3BC-7192D93A7D33}"/>
                  </a:ext>
                </a:extLst>
              </p:cNvPr>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59" name="椭圆 258">
                <a:extLst>
                  <a:ext uri="{FF2B5EF4-FFF2-40B4-BE49-F238E27FC236}">
                    <a16:creationId xmlns:a16="http://schemas.microsoft.com/office/drawing/2014/main" id="{DF69E9CB-7242-481C-A5EC-83655163BC53}"/>
                  </a:ext>
                </a:extLst>
              </p:cNvPr>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0" name="椭圆 259">
                <a:extLst>
                  <a:ext uri="{FF2B5EF4-FFF2-40B4-BE49-F238E27FC236}">
                    <a16:creationId xmlns:a16="http://schemas.microsoft.com/office/drawing/2014/main" id="{3D54C0E9-C056-43AB-8B1C-9007E500A83F}"/>
                  </a:ext>
                </a:extLst>
              </p:cNvPr>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nvGrpSpPr>
              <p:cNvPr id="261" name="组合 46">
                <a:extLst>
                  <a:ext uri="{FF2B5EF4-FFF2-40B4-BE49-F238E27FC236}">
                    <a16:creationId xmlns:a16="http://schemas.microsoft.com/office/drawing/2014/main" id="{D1ECE219-C283-4799-A61A-B4AA515F376E}"/>
                  </a:ext>
                </a:extLst>
              </p:cNvPr>
              <p:cNvGrpSpPr>
                <a:grpSpLocks/>
              </p:cNvGrpSpPr>
              <p:nvPr/>
            </p:nvGrpSpPr>
            <p:grpSpPr bwMode="auto">
              <a:xfrm>
                <a:off x="3269121" y="2943210"/>
                <a:ext cx="1465523" cy="1202877"/>
                <a:chOff x="3269121" y="2943210"/>
                <a:chExt cx="1465523" cy="1202877"/>
              </a:xfrm>
            </p:grpSpPr>
            <p:sp>
              <p:nvSpPr>
                <p:cNvPr id="262" name="任意多边形 33">
                  <a:extLst>
                    <a:ext uri="{FF2B5EF4-FFF2-40B4-BE49-F238E27FC236}">
                      <a16:creationId xmlns:a16="http://schemas.microsoft.com/office/drawing/2014/main" id="{B1A6B8A8-164E-482E-B58A-62F84DA36218}"/>
                    </a:ext>
                  </a:extLst>
                </p:cNvPr>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3" name="任意多边形 34">
                  <a:extLst>
                    <a:ext uri="{FF2B5EF4-FFF2-40B4-BE49-F238E27FC236}">
                      <a16:creationId xmlns:a16="http://schemas.microsoft.com/office/drawing/2014/main" id="{3AC33A52-0648-4C5D-B4DC-12B5C7C0881E}"/>
                    </a:ext>
                  </a:extLst>
                </p:cNvPr>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4" name="任意多边形 35">
                  <a:extLst>
                    <a:ext uri="{FF2B5EF4-FFF2-40B4-BE49-F238E27FC236}">
                      <a16:creationId xmlns:a16="http://schemas.microsoft.com/office/drawing/2014/main" id="{A8E3F0AD-BD3D-4B48-9AB4-C2A5D2F33935}"/>
                    </a:ext>
                  </a:extLst>
                </p:cNvPr>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5" name="任意多边形 36">
                  <a:extLst>
                    <a:ext uri="{FF2B5EF4-FFF2-40B4-BE49-F238E27FC236}">
                      <a16:creationId xmlns:a16="http://schemas.microsoft.com/office/drawing/2014/main" id="{B2D7FB5B-DD18-4B5B-8B85-8F5B65223E51}"/>
                    </a:ext>
                  </a:extLst>
                </p:cNvPr>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6" name="任意多边形 37">
                  <a:extLst>
                    <a:ext uri="{FF2B5EF4-FFF2-40B4-BE49-F238E27FC236}">
                      <a16:creationId xmlns:a16="http://schemas.microsoft.com/office/drawing/2014/main" id="{6FA17FE3-A134-4144-B6EF-82D6CB7DCC90}"/>
                    </a:ext>
                  </a:extLst>
                </p:cNvPr>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67" name="任意多边形 38">
                  <a:extLst>
                    <a:ext uri="{FF2B5EF4-FFF2-40B4-BE49-F238E27FC236}">
                      <a16:creationId xmlns:a16="http://schemas.microsoft.com/office/drawing/2014/main" id="{0A3DC3CE-B3D7-42E0-BDE5-F422493EE96A}"/>
                    </a:ext>
                  </a:extLst>
                </p:cNvPr>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grpSp>
        <p:grpSp>
          <p:nvGrpSpPr>
            <p:cNvPr id="268" name="组合 267">
              <a:extLst>
                <a:ext uri="{FF2B5EF4-FFF2-40B4-BE49-F238E27FC236}">
                  <a16:creationId xmlns:a16="http://schemas.microsoft.com/office/drawing/2014/main" id="{AEE93FFA-1EB9-4B6E-99AA-C633D0C81455}"/>
                </a:ext>
              </a:extLst>
            </p:cNvPr>
            <p:cNvGrpSpPr>
              <a:grpSpLocks/>
            </p:cNvGrpSpPr>
            <p:nvPr/>
          </p:nvGrpSpPr>
          <p:grpSpPr bwMode="auto">
            <a:xfrm>
              <a:off x="1170024" y="3086844"/>
              <a:ext cx="985704" cy="993775"/>
              <a:chOff x="3248830" y="2872916"/>
              <a:chExt cx="942046" cy="936104"/>
            </a:xfrm>
          </p:grpSpPr>
          <p:sp>
            <p:nvSpPr>
              <p:cNvPr id="269" name="椭圆 268">
                <a:extLst>
                  <a:ext uri="{FF2B5EF4-FFF2-40B4-BE49-F238E27FC236}">
                    <a16:creationId xmlns:a16="http://schemas.microsoft.com/office/drawing/2014/main" id="{1896A861-78A2-4E2B-A825-27E65451E39F}"/>
                  </a:ext>
                </a:extLst>
              </p:cNvPr>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70" name="矩形 58">
                <a:extLst>
                  <a:ext uri="{FF2B5EF4-FFF2-40B4-BE49-F238E27FC236}">
                    <a16:creationId xmlns:a16="http://schemas.microsoft.com/office/drawing/2014/main" id="{EA8549D6-6F40-47FA-8BBC-A2C065BF8001}"/>
                  </a:ext>
                </a:extLst>
              </p:cNvPr>
              <p:cNvSpPr>
                <a:spLocks noChangeArrowheads="1"/>
              </p:cNvSpPr>
              <p:nvPr/>
            </p:nvSpPr>
            <p:spPr bwMode="auto">
              <a:xfrm>
                <a:off x="3248830" y="3027436"/>
                <a:ext cx="862464" cy="618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900" dirty="0">
                    <a:solidFill>
                      <a:schemeClr val="bg1"/>
                    </a:solidFill>
                    <a:latin typeface="微软雅黑" pitchFamily="34" charset="-122"/>
                    <a:ea typeface="微软雅黑" pitchFamily="34" charset="-122"/>
                  </a:rPr>
                  <a:t>前端</a:t>
                </a:r>
                <a:endParaRPr lang="en-US" altLang="zh-CN" sz="900" dirty="0">
                  <a:solidFill>
                    <a:schemeClr val="bg1"/>
                  </a:solidFill>
                  <a:latin typeface="微软雅黑" pitchFamily="34" charset="-122"/>
                  <a:ea typeface="微软雅黑" pitchFamily="34" charset="-122"/>
                </a:endParaRPr>
              </a:p>
              <a:p>
                <a:pPr algn="ctr" eaLnBrk="1" hangingPunct="1"/>
                <a:r>
                  <a:rPr lang="zh-CN" altLang="en-US" sz="900" dirty="0">
                    <a:solidFill>
                      <a:schemeClr val="bg1"/>
                    </a:solidFill>
                    <a:latin typeface="微软雅黑" pitchFamily="34" charset="-122"/>
                    <a:ea typeface="微软雅黑" pitchFamily="34" charset="-122"/>
                  </a:rPr>
                  <a:t>工程师</a:t>
                </a:r>
              </a:p>
            </p:txBody>
          </p:sp>
        </p:grpSp>
        <p:sp>
          <p:nvSpPr>
            <p:cNvPr id="271" name="矩形 58">
              <a:extLst>
                <a:ext uri="{FF2B5EF4-FFF2-40B4-BE49-F238E27FC236}">
                  <a16:creationId xmlns:a16="http://schemas.microsoft.com/office/drawing/2014/main" id="{129528A8-FB4A-45C3-981F-77EF449118F8}"/>
                </a:ext>
              </a:extLst>
            </p:cNvPr>
            <p:cNvSpPr>
              <a:spLocks noChangeArrowheads="1"/>
            </p:cNvSpPr>
            <p:nvPr/>
          </p:nvSpPr>
          <p:spPr bwMode="auto">
            <a:xfrm>
              <a:off x="2258917" y="4469353"/>
              <a:ext cx="771645" cy="465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zh-CN" sz="1100" dirty="0">
                  <a:solidFill>
                    <a:schemeClr val="bg1"/>
                  </a:solidFill>
                  <a:latin typeface="微软雅黑" pitchFamily="34" charset="-122"/>
                  <a:ea typeface="微软雅黑" pitchFamily="34" charset="-122"/>
                </a:rPr>
                <a:t>java</a:t>
              </a:r>
              <a:endParaRPr lang="zh-CN" altLang="en-US" sz="1100" dirty="0">
                <a:solidFill>
                  <a:schemeClr val="bg1"/>
                </a:solidFill>
                <a:latin typeface="微软雅黑" pitchFamily="34" charset="-122"/>
                <a:ea typeface="微软雅黑" pitchFamily="34" charset="-122"/>
              </a:endParaRPr>
            </a:p>
          </p:txBody>
        </p:sp>
        <p:sp>
          <p:nvSpPr>
            <p:cNvPr id="272" name="矩形 58">
              <a:extLst>
                <a:ext uri="{FF2B5EF4-FFF2-40B4-BE49-F238E27FC236}">
                  <a16:creationId xmlns:a16="http://schemas.microsoft.com/office/drawing/2014/main" id="{3D6ED755-9A66-4FE1-B5BE-870BF0BB6DDE}"/>
                </a:ext>
              </a:extLst>
            </p:cNvPr>
            <p:cNvSpPr>
              <a:spLocks noChangeArrowheads="1"/>
            </p:cNvSpPr>
            <p:nvPr/>
          </p:nvSpPr>
          <p:spPr bwMode="auto">
            <a:xfrm>
              <a:off x="279095" y="2383650"/>
              <a:ext cx="776252" cy="34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spring</a:t>
              </a:r>
              <a:endParaRPr lang="zh-CN" altLang="en-US" sz="1100" dirty="0">
                <a:solidFill>
                  <a:schemeClr val="bg1"/>
                </a:solidFill>
                <a:latin typeface="微软雅黑" pitchFamily="34" charset="-122"/>
                <a:ea typeface="微软雅黑" pitchFamily="34" charset="-122"/>
              </a:endParaRPr>
            </a:p>
          </p:txBody>
        </p:sp>
        <p:sp>
          <p:nvSpPr>
            <p:cNvPr id="273" name="矩形 58">
              <a:extLst>
                <a:ext uri="{FF2B5EF4-FFF2-40B4-BE49-F238E27FC236}">
                  <a16:creationId xmlns:a16="http://schemas.microsoft.com/office/drawing/2014/main" id="{FB32A1D9-00AB-4A33-9434-53D383696BBC}"/>
                </a:ext>
              </a:extLst>
            </p:cNvPr>
            <p:cNvSpPr>
              <a:spLocks noChangeArrowheads="1"/>
            </p:cNvSpPr>
            <p:nvPr/>
          </p:nvSpPr>
          <p:spPr bwMode="auto">
            <a:xfrm>
              <a:off x="2305049" y="2401293"/>
              <a:ext cx="657206" cy="465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err="1">
                  <a:solidFill>
                    <a:schemeClr val="bg1"/>
                  </a:solidFill>
                  <a:latin typeface="微软雅黑" pitchFamily="34" charset="-122"/>
                  <a:ea typeface="微软雅黑" pitchFamily="34" charset="-122"/>
                </a:rPr>
                <a:t>css</a:t>
              </a:r>
              <a:endParaRPr lang="zh-CN" altLang="en-US" sz="1100" dirty="0">
                <a:solidFill>
                  <a:schemeClr val="bg1"/>
                </a:solidFill>
                <a:latin typeface="微软雅黑" pitchFamily="34" charset="-122"/>
                <a:ea typeface="微软雅黑" pitchFamily="34" charset="-122"/>
              </a:endParaRPr>
            </a:p>
          </p:txBody>
        </p:sp>
        <p:sp>
          <p:nvSpPr>
            <p:cNvPr id="274" name="矩形 58">
              <a:extLst>
                <a:ext uri="{FF2B5EF4-FFF2-40B4-BE49-F238E27FC236}">
                  <a16:creationId xmlns:a16="http://schemas.microsoft.com/office/drawing/2014/main" id="{76EA6D14-B4E3-4F1C-817D-1D8B83EA44A5}"/>
                </a:ext>
              </a:extLst>
            </p:cNvPr>
            <p:cNvSpPr>
              <a:spLocks noChangeArrowheads="1"/>
            </p:cNvSpPr>
            <p:nvPr/>
          </p:nvSpPr>
          <p:spPr bwMode="auto">
            <a:xfrm>
              <a:off x="2665579" y="3368077"/>
              <a:ext cx="837040" cy="465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html</a:t>
              </a:r>
              <a:endParaRPr lang="zh-CN" altLang="en-US" sz="1100" dirty="0">
                <a:solidFill>
                  <a:schemeClr val="bg1"/>
                </a:solidFill>
                <a:latin typeface="微软雅黑" pitchFamily="34" charset="-122"/>
                <a:ea typeface="微软雅黑" pitchFamily="34" charset="-122"/>
              </a:endParaRPr>
            </a:p>
          </p:txBody>
        </p:sp>
        <p:sp>
          <p:nvSpPr>
            <p:cNvPr id="275" name="矩形 58">
              <a:extLst>
                <a:ext uri="{FF2B5EF4-FFF2-40B4-BE49-F238E27FC236}">
                  <a16:creationId xmlns:a16="http://schemas.microsoft.com/office/drawing/2014/main" id="{B85DCF79-8D09-4009-AAE2-C2CF5A05CDC1}"/>
                </a:ext>
              </a:extLst>
            </p:cNvPr>
            <p:cNvSpPr>
              <a:spLocks noChangeArrowheads="1"/>
            </p:cNvSpPr>
            <p:nvPr/>
          </p:nvSpPr>
          <p:spPr bwMode="auto">
            <a:xfrm>
              <a:off x="75173" y="3406566"/>
              <a:ext cx="628863" cy="34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bug </a:t>
              </a:r>
              <a:endParaRPr lang="zh-CN" altLang="en-US" sz="1100" dirty="0">
                <a:solidFill>
                  <a:schemeClr val="bg1"/>
                </a:solidFill>
                <a:latin typeface="微软雅黑" pitchFamily="34" charset="-122"/>
                <a:ea typeface="微软雅黑" pitchFamily="34" charset="-122"/>
              </a:endParaRPr>
            </a:p>
          </p:txBody>
        </p:sp>
        <p:sp>
          <p:nvSpPr>
            <p:cNvPr id="276" name="矩形 58">
              <a:extLst>
                <a:ext uri="{FF2B5EF4-FFF2-40B4-BE49-F238E27FC236}">
                  <a16:creationId xmlns:a16="http://schemas.microsoft.com/office/drawing/2014/main" id="{53EB1776-D55F-43BC-B60A-BA5918632ECF}"/>
                </a:ext>
              </a:extLst>
            </p:cNvPr>
            <p:cNvSpPr>
              <a:spLocks noChangeArrowheads="1"/>
            </p:cNvSpPr>
            <p:nvPr/>
          </p:nvSpPr>
          <p:spPr bwMode="auto">
            <a:xfrm>
              <a:off x="544390" y="4466996"/>
              <a:ext cx="490999" cy="465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err="1">
                  <a:solidFill>
                    <a:schemeClr val="bg1"/>
                  </a:solidFill>
                  <a:latin typeface="微软雅黑" pitchFamily="34" charset="-122"/>
                  <a:ea typeface="微软雅黑" pitchFamily="34" charset="-122"/>
                </a:rPr>
                <a:t>js</a:t>
              </a:r>
              <a:endParaRPr lang="zh-CN" altLang="en-US" sz="1100" dirty="0">
                <a:solidFill>
                  <a:schemeClr val="bg1"/>
                </a:solidFill>
                <a:latin typeface="微软雅黑" pitchFamily="34" charset="-122"/>
                <a:ea typeface="微软雅黑" pitchFamily="34" charset="-122"/>
              </a:endParaRPr>
            </a:p>
          </p:txBody>
        </p:sp>
      </p:grpSp>
      <p:grpSp>
        <p:nvGrpSpPr>
          <p:cNvPr id="215" name="组合 214">
            <a:extLst>
              <a:ext uri="{FF2B5EF4-FFF2-40B4-BE49-F238E27FC236}">
                <a16:creationId xmlns:a16="http://schemas.microsoft.com/office/drawing/2014/main" id="{09BCF97C-B191-4554-965F-70326BE56BC5}"/>
              </a:ext>
            </a:extLst>
          </p:cNvPr>
          <p:cNvGrpSpPr/>
          <p:nvPr/>
        </p:nvGrpSpPr>
        <p:grpSpPr>
          <a:xfrm>
            <a:off x="2075896" y="2106895"/>
            <a:ext cx="2246454" cy="1445525"/>
            <a:chOff x="3499112" y="2468971"/>
            <a:chExt cx="3616717" cy="2382423"/>
          </a:xfrm>
        </p:grpSpPr>
        <p:grpSp>
          <p:nvGrpSpPr>
            <p:cNvPr id="277" name="组合 276">
              <a:extLst>
                <a:ext uri="{FF2B5EF4-FFF2-40B4-BE49-F238E27FC236}">
                  <a16:creationId xmlns:a16="http://schemas.microsoft.com/office/drawing/2014/main" id="{82FDBB67-571C-436A-A526-87A5E1D825E9}"/>
                </a:ext>
              </a:extLst>
            </p:cNvPr>
            <p:cNvGrpSpPr>
              <a:grpSpLocks/>
            </p:cNvGrpSpPr>
            <p:nvPr/>
          </p:nvGrpSpPr>
          <p:grpSpPr bwMode="auto">
            <a:xfrm>
              <a:off x="4284568" y="2621219"/>
              <a:ext cx="1958975" cy="1871663"/>
              <a:chOff x="3065829" y="2668266"/>
              <a:chExt cx="1872107" cy="1761728"/>
            </a:xfrm>
          </p:grpSpPr>
          <p:sp>
            <p:nvSpPr>
              <p:cNvPr id="278" name="椭圆 277">
                <a:extLst>
                  <a:ext uri="{FF2B5EF4-FFF2-40B4-BE49-F238E27FC236}">
                    <a16:creationId xmlns:a16="http://schemas.microsoft.com/office/drawing/2014/main" id="{A6FFCE16-84E6-4CC1-9BFA-90A12ED6A8B1}"/>
                  </a:ext>
                </a:extLst>
              </p:cNvPr>
              <p:cNvSpPr/>
              <p:nvPr/>
            </p:nvSpPr>
            <p:spPr>
              <a:xfrm>
                <a:off x="3114375" y="2668266"/>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79" name="椭圆 278">
                <a:extLst>
                  <a:ext uri="{FF2B5EF4-FFF2-40B4-BE49-F238E27FC236}">
                    <a16:creationId xmlns:a16="http://schemas.microsoft.com/office/drawing/2014/main" id="{87F67BB6-7953-4F94-8D08-0D6F6BD119AB}"/>
                  </a:ext>
                </a:extLst>
              </p:cNvPr>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0" name="椭圆 279">
                <a:extLst>
                  <a:ext uri="{FF2B5EF4-FFF2-40B4-BE49-F238E27FC236}">
                    <a16:creationId xmlns:a16="http://schemas.microsoft.com/office/drawing/2014/main" id="{0065A9D6-5AD9-497E-A326-994744BA698D}"/>
                  </a:ext>
                </a:extLst>
              </p:cNvPr>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1" name="椭圆 280">
                <a:extLst>
                  <a:ext uri="{FF2B5EF4-FFF2-40B4-BE49-F238E27FC236}">
                    <a16:creationId xmlns:a16="http://schemas.microsoft.com/office/drawing/2014/main" id="{11C46B2E-9424-4704-A9B0-BE368A955836}"/>
                  </a:ext>
                </a:extLst>
              </p:cNvPr>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2" name="椭圆 281">
                <a:extLst>
                  <a:ext uri="{FF2B5EF4-FFF2-40B4-BE49-F238E27FC236}">
                    <a16:creationId xmlns:a16="http://schemas.microsoft.com/office/drawing/2014/main" id="{3177B1E7-3577-4443-B056-E381BA24878B}"/>
                  </a:ext>
                </a:extLst>
              </p:cNvPr>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3" name="椭圆 282">
                <a:extLst>
                  <a:ext uri="{FF2B5EF4-FFF2-40B4-BE49-F238E27FC236}">
                    <a16:creationId xmlns:a16="http://schemas.microsoft.com/office/drawing/2014/main" id="{3B8D716C-4BB6-4BDD-904F-4BCC25E6F3B8}"/>
                  </a:ext>
                </a:extLst>
              </p:cNvPr>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4" name="椭圆 283">
                <a:extLst>
                  <a:ext uri="{FF2B5EF4-FFF2-40B4-BE49-F238E27FC236}">
                    <a16:creationId xmlns:a16="http://schemas.microsoft.com/office/drawing/2014/main" id="{19A8F2BC-3890-4BC0-8367-7578B84F82A7}"/>
                  </a:ext>
                </a:extLst>
              </p:cNvPr>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nvGrpSpPr>
              <p:cNvPr id="285" name="组合 46">
                <a:extLst>
                  <a:ext uri="{FF2B5EF4-FFF2-40B4-BE49-F238E27FC236}">
                    <a16:creationId xmlns:a16="http://schemas.microsoft.com/office/drawing/2014/main" id="{BB8C3463-90E7-49E1-9567-E5E78B423101}"/>
                  </a:ext>
                </a:extLst>
              </p:cNvPr>
              <p:cNvGrpSpPr>
                <a:grpSpLocks/>
              </p:cNvGrpSpPr>
              <p:nvPr/>
            </p:nvGrpSpPr>
            <p:grpSpPr bwMode="auto">
              <a:xfrm>
                <a:off x="3269294" y="2943617"/>
                <a:ext cx="1465544" cy="1202498"/>
                <a:chOff x="3269294" y="2943617"/>
                <a:chExt cx="1465544" cy="1202498"/>
              </a:xfrm>
            </p:grpSpPr>
            <p:sp>
              <p:nvSpPr>
                <p:cNvPr id="286" name="任意多边形 33">
                  <a:extLst>
                    <a:ext uri="{FF2B5EF4-FFF2-40B4-BE49-F238E27FC236}">
                      <a16:creationId xmlns:a16="http://schemas.microsoft.com/office/drawing/2014/main" id="{A8CD38A1-8BFA-4B7E-9CD7-4AA6A7E7B0F0}"/>
                    </a:ext>
                  </a:extLst>
                </p:cNvPr>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7" name="任意多边形 34">
                  <a:extLst>
                    <a:ext uri="{FF2B5EF4-FFF2-40B4-BE49-F238E27FC236}">
                      <a16:creationId xmlns:a16="http://schemas.microsoft.com/office/drawing/2014/main" id="{4C6F298B-10CB-47A0-AE9F-9EAA39C2DA0D}"/>
                    </a:ext>
                  </a:extLst>
                </p:cNvPr>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8" name="任意多边形 35">
                  <a:extLst>
                    <a:ext uri="{FF2B5EF4-FFF2-40B4-BE49-F238E27FC236}">
                      <a16:creationId xmlns:a16="http://schemas.microsoft.com/office/drawing/2014/main" id="{5AD304DA-BF77-4A20-BEA4-906E22C34D20}"/>
                    </a:ext>
                  </a:extLst>
                </p:cNvPr>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89" name="任意多边形 36">
                  <a:extLst>
                    <a:ext uri="{FF2B5EF4-FFF2-40B4-BE49-F238E27FC236}">
                      <a16:creationId xmlns:a16="http://schemas.microsoft.com/office/drawing/2014/main" id="{836DE2C9-1416-4EBE-A7FA-0F09322FECD6}"/>
                    </a:ext>
                  </a:extLst>
                </p:cNvPr>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90" name="任意多边形 37">
                  <a:extLst>
                    <a:ext uri="{FF2B5EF4-FFF2-40B4-BE49-F238E27FC236}">
                      <a16:creationId xmlns:a16="http://schemas.microsoft.com/office/drawing/2014/main" id="{74EA9236-9622-462E-8190-BCA3555A5BD6}"/>
                    </a:ext>
                  </a:extLst>
                </p:cNvPr>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91" name="任意多边形 38">
                  <a:extLst>
                    <a:ext uri="{FF2B5EF4-FFF2-40B4-BE49-F238E27FC236}">
                      <a16:creationId xmlns:a16="http://schemas.microsoft.com/office/drawing/2014/main" id="{49D228C2-2764-4CB4-9EBF-088FD1C6644D}"/>
                    </a:ext>
                  </a:extLst>
                </p:cNvPr>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grpSp>
        <p:grpSp>
          <p:nvGrpSpPr>
            <p:cNvPr id="292" name="组合 291">
              <a:extLst>
                <a:ext uri="{FF2B5EF4-FFF2-40B4-BE49-F238E27FC236}">
                  <a16:creationId xmlns:a16="http://schemas.microsoft.com/office/drawing/2014/main" id="{31C9FB53-FBA5-4F7A-90C9-D35FA4FD19E4}"/>
                </a:ext>
              </a:extLst>
            </p:cNvPr>
            <p:cNvGrpSpPr>
              <a:grpSpLocks/>
            </p:cNvGrpSpPr>
            <p:nvPr/>
          </p:nvGrpSpPr>
          <p:grpSpPr bwMode="auto">
            <a:xfrm>
              <a:off x="4767167" y="3060958"/>
              <a:ext cx="979487" cy="993775"/>
              <a:chOff x="3254772" y="2872916"/>
              <a:chExt cx="936104" cy="936104"/>
            </a:xfrm>
          </p:grpSpPr>
          <p:sp>
            <p:nvSpPr>
              <p:cNvPr id="293" name="椭圆 292">
                <a:extLst>
                  <a:ext uri="{FF2B5EF4-FFF2-40B4-BE49-F238E27FC236}">
                    <a16:creationId xmlns:a16="http://schemas.microsoft.com/office/drawing/2014/main" id="{9DF446FE-1EA8-4DA7-A00C-8997447159BA}"/>
                  </a:ext>
                </a:extLst>
              </p:cNvPr>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294" name="矩形 58">
                <a:extLst>
                  <a:ext uri="{FF2B5EF4-FFF2-40B4-BE49-F238E27FC236}">
                    <a16:creationId xmlns:a16="http://schemas.microsoft.com/office/drawing/2014/main" id="{833FF839-8512-4710-834A-9BDA11C2FDF1}"/>
                  </a:ext>
                </a:extLst>
              </p:cNvPr>
              <p:cNvSpPr>
                <a:spLocks noChangeArrowheads="1"/>
              </p:cNvSpPr>
              <p:nvPr/>
            </p:nvSpPr>
            <p:spPr bwMode="auto">
              <a:xfrm>
                <a:off x="3323639" y="3119280"/>
                <a:ext cx="816899" cy="358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900" dirty="0">
                    <a:solidFill>
                      <a:schemeClr val="bg1"/>
                    </a:solidFill>
                    <a:latin typeface="微软雅黑" pitchFamily="34" charset="-122"/>
                    <a:ea typeface="微软雅黑" pitchFamily="34" charset="-122"/>
                  </a:rPr>
                  <a:t>AI</a:t>
                </a:r>
                <a:r>
                  <a:rPr lang="zh-CN" altLang="en-US" sz="900" dirty="0">
                    <a:solidFill>
                      <a:schemeClr val="bg1"/>
                    </a:solidFill>
                    <a:latin typeface="微软雅黑" pitchFamily="34" charset="-122"/>
                    <a:ea typeface="微软雅黑" pitchFamily="34" charset="-122"/>
                  </a:rPr>
                  <a:t>开发</a:t>
                </a:r>
                <a:endParaRPr lang="en-US" altLang="zh-CN" sz="900" dirty="0">
                  <a:solidFill>
                    <a:schemeClr val="bg1"/>
                  </a:solidFill>
                  <a:latin typeface="微软雅黑" pitchFamily="34" charset="-122"/>
                  <a:ea typeface="微软雅黑" pitchFamily="34" charset="-122"/>
                </a:endParaRPr>
              </a:p>
            </p:txBody>
          </p:sp>
        </p:grpSp>
        <p:sp>
          <p:nvSpPr>
            <p:cNvPr id="295" name="矩形 58">
              <a:extLst>
                <a:ext uri="{FF2B5EF4-FFF2-40B4-BE49-F238E27FC236}">
                  <a16:creationId xmlns:a16="http://schemas.microsoft.com/office/drawing/2014/main" id="{7D80C9F6-7E5A-48B3-915F-821806E57F14}"/>
                </a:ext>
              </a:extLst>
            </p:cNvPr>
            <p:cNvSpPr>
              <a:spLocks noChangeArrowheads="1"/>
            </p:cNvSpPr>
            <p:nvPr/>
          </p:nvSpPr>
          <p:spPr bwMode="auto">
            <a:xfrm>
              <a:off x="3907957" y="4420225"/>
              <a:ext cx="730877"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zh-CN" sz="1100" dirty="0">
                  <a:solidFill>
                    <a:schemeClr val="bg1"/>
                  </a:solidFill>
                  <a:latin typeface="微软雅黑" pitchFamily="34" charset="-122"/>
                  <a:ea typeface="微软雅黑" pitchFamily="34" charset="-122"/>
                </a:rPr>
                <a:t>java</a:t>
              </a:r>
              <a:endParaRPr lang="zh-CN" altLang="en-US" sz="1100" dirty="0">
                <a:solidFill>
                  <a:schemeClr val="bg1"/>
                </a:solidFill>
                <a:latin typeface="微软雅黑" pitchFamily="34" charset="-122"/>
                <a:ea typeface="微软雅黑" pitchFamily="34" charset="-122"/>
              </a:endParaRPr>
            </a:p>
          </p:txBody>
        </p:sp>
        <p:sp>
          <p:nvSpPr>
            <p:cNvPr id="296" name="矩形 58">
              <a:extLst>
                <a:ext uri="{FF2B5EF4-FFF2-40B4-BE49-F238E27FC236}">
                  <a16:creationId xmlns:a16="http://schemas.microsoft.com/office/drawing/2014/main" id="{AAB7BE86-85B4-4286-B97E-B423F7BC408C}"/>
                </a:ext>
              </a:extLst>
            </p:cNvPr>
            <p:cNvSpPr>
              <a:spLocks noChangeArrowheads="1"/>
            </p:cNvSpPr>
            <p:nvPr/>
          </p:nvSpPr>
          <p:spPr bwMode="auto">
            <a:xfrm>
              <a:off x="5881929" y="2468971"/>
              <a:ext cx="789531" cy="317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err="1">
                  <a:solidFill>
                    <a:schemeClr val="bg1"/>
                  </a:solidFill>
                  <a:latin typeface="微软雅黑" pitchFamily="34" charset="-122"/>
                  <a:ea typeface="微软雅黑" pitchFamily="34" charset="-122"/>
                </a:rPr>
                <a:t>matlab</a:t>
              </a:r>
              <a:endParaRPr lang="zh-CN" altLang="en-US" sz="1100" dirty="0">
                <a:solidFill>
                  <a:schemeClr val="bg1"/>
                </a:solidFill>
                <a:latin typeface="微软雅黑" pitchFamily="34" charset="-122"/>
                <a:ea typeface="微软雅黑" pitchFamily="34" charset="-122"/>
              </a:endParaRPr>
            </a:p>
          </p:txBody>
        </p:sp>
        <p:sp>
          <p:nvSpPr>
            <p:cNvPr id="297" name="矩形 58">
              <a:extLst>
                <a:ext uri="{FF2B5EF4-FFF2-40B4-BE49-F238E27FC236}">
                  <a16:creationId xmlns:a16="http://schemas.microsoft.com/office/drawing/2014/main" id="{F7C183D5-80C5-4BEB-A24F-CD24B31E191F}"/>
                </a:ext>
              </a:extLst>
            </p:cNvPr>
            <p:cNvSpPr>
              <a:spLocks noChangeArrowheads="1"/>
            </p:cNvSpPr>
            <p:nvPr/>
          </p:nvSpPr>
          <p:spPr bwMode="auto">
            <a:xfrm>
              <a:off x="3935887" y="2530530"/>
              <a:ext cx="440524" cy="317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git</a:t>
              </a:r>
              <a:endParaRPr lang="zh-CN" altLang="en-US" sz="1100" dirty="0">
                <a:solidFill>
                  <a:schemeClr val="bg1"/>
                </a:solidFill>
                <a:latin typeface="微软雅黑" pitchFamily="34" charset="-122"/>
                <a:ea typeface="微软雅黑" pitchFamily="34" charset="-122"/>
              </a:endParaRPr>
            </a:p>
          </p:txBody>
        </p:sp>
        <p:sp>
          <p:nvSpPr>
            <p:cNvPr id="298" name="矩形 58">
              <a:extLst>
                <a:ext uri="{FF2B5EF4-FFF2-40B4-BE49-F238E27FC236}">
                  <a16:creationId xmlns:a16="http://schemas.microsoft.com/office/drawing/2014/main" id="{63C39F82-32AB-428B-B8C1-F052809AEBF9}"/>
                </a:ext>
              </a:extLst>
            </p:cNvPr>
            <p:cNvSpPr>
              <a:spLocks noChangeArrowheads="1"/>
            </p:cNvSpPr>
            <p:nvPr/>
          </p:nvSpPr>
          <p:spPr bwMode="auto">
            <a:xfrm>
              <a:off x="6310787" y="3330196"/>
              <a:ext cx="805042" cy="317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python</a:t>
              </a:r>
              <a:endParaRPr lang="zh-CN" altLang="en-US" sz="1100" dirty="0">
                <a:solidFill>
                  <a:schemeClr val="bg1"/>
                </a:solidFill>
                <a:latin typeface="微软雅黑" pitchFamily="34" charset="-122"/>
                <a:ea typeface="微软雅黑" pitchFamily="34" charset="-122"/>
              </a:endParaRPr>
            </a:p>
          </p:txBody>
        </p:sp>
        <p:sp>
          <p:nvSpPr>
            <p:cNvPr id="299" name="矩形 58">
              <a:extLst>
                <a:ext uri="{FF2B5EF4-FFF2-40B4-BE49-F238E27FC236}">
                  <a16:creationId xmlns:a16="http://schemas.microsoft.com/office/drawing/2014/main" id="{C9A58909-5EEE-4CC2-9C08-47F0529C1468}"/>
                </a:ext>
              </a:extLst>
            </p:cNvPr>
            <p:cNvSpPr>
              <a:spLocks noChangeArrowheads="1"/>
            </p:cNvSpPr>
            <p:nvPr/>
          </p:nvSpPr>
          <p:spPr bwMode="auto">
            <a:xfrm>
              <a:off x="5806312" y="4348581"/>
              <a:ext cx="645713"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BP </a:t>
              </a:r>
              <a:endParaRPr lang="zh-CN" altLang="en-US" sz="1100" dirty="0">
                <a:solidFill>
                  <a:schemeClr val="bg1"/>
                </a:solidFill>
                <a:latin typeface="微软雅黑" pitchFamily="34" charset="-122"/>
                <a:ea typeface="微软雅黑" pitchFamily="34" charset="-122"/>
              </a:endParaRPr>
            </a:p>
          </p:txBody>
        </p:sp>
        <p:sp>
          <p:nvSpPr>
            <p:cNvPr id="300" name="矩形 58">
              <a:extLst>
                <a:ext uri="{FF2B5EF4-FFF2-40B4-BE49-F238E27FC236}">
                  <a16:creationId xmlns:a16="http://schemas.microsoft.com/office/drawing/2014/main" id="{7BF8B796-4C69-4745-97FF-6631C1D386B5}"/>
                </a:ext>
              </a:extLst>
            </p:cNvPr>
            <p:cNvSpPr>
              <a:spLocks noChangeArrowheads="1"/>
            </p:cNvSpPr>
            <p:nvPr/>
          </p:nvSpPr>
          <p:spPr bwMode="auto">
            <a:xfrm>
              <a:off x="3499112" y="3355831"/>
              <a:ext cx="748944"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PCA</a:t>
              </a:r>
              <a:endParaRPr lang="zh-CN" altLang="en-US" sz="1100" dirty="0">
                <a:solidFill>
                  <a:schemeClr val="bg1"/>
                </a:solidFill>
                <a:latin typeface="微软雅黑" pitchFamily="34" charset="-122"/>
                <a:ea typeface="微软雅黑" pitchFamily="34" charset="-122"/>
              </a:endParaRPr>
            </a:p>
          </p:txBody>
        </p:sp>
      </p:grpSp>
      <p:sp>
        <p:nvSpPr>
          <p:cNvPr id="248" name="箭头: 右 247">
            <a:extLst>
              <a:ext uri="{FF2B5EF4-FFF2-40B4-BE49-F238E27FC236}">
                <a16:creationId xmlns:a16="http://schemas.microsoft.com/office/drawing/2014/main" id="{0224E7E7-EAEC-497F-BF1F-F15BBD8DCA37}"/>
              </a:ext>
            </a:extLst>
          </p:cNvPr>
          <p:cNvSpPr/>
          <p:nvPr/>
        </p:nvSpPr>
        <p:spPr bwMode="auto">
          <a:xfrm>
            <a:off x="4167750" y="3164644"/>
            <a:ext cx="866867" cy="435056"/>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grpSp>
        <p:nvGrpSpPr>
          <p:cNvPr id="304" name="组合 303">
            <a:extLst>
              <a:ext uri="{FF2B5EF4-FFF2-40B4-BE49-F238E27FC236}">
                <a16:creationId xmlns:a16="http://schemas.microsoft.com/office/drawing/2014/main" id="{B1AFC214-30BC-4E08-A34C-50E954988378}"/>
              </a:ext>
            </a:extLst>
          </p:cNvPr>
          <p:cNvGrpSpPr/>
          <p:nvPr/>
        </p:nvGrpSpPr>
        <p:grpSpPr>
          <a:xfrm>
            <a:off x="43842" y="3524263"/>
            <a:ext cx="1990211" cy="1390342"/>
            <a:chOff x="12963" y="2363255"/>
            <a:chExt cx="3382903" cy="2472781"/>
          </a:xfrm>
        </p:grpSpPr>
        <p:grpSp>
          <p:nvGrpSpPr>
            <p:cNvPr id="305" name="组合 304">
              <a:extLst>
                <a:ext uri="{FF2B5EF4-FFF2-40B4-BE49-F238E27FC236}">
                  <a16:creationId xmlns:a16="http://schemas.microsoft.com/office/drawing/2014/main" id="{D1253F75-8F7B-4601-B390-781111B81DDA}"/>
                </a:ext>
              </a:extLst>
            </p:cNvPr>
            <p:cNvGrpSpPr>
              <a:grpSpLocks/>
            </p:cNvGrpSpPr>
            <p:nvPr/>
          </p:nvGrpSpPr>
          <p:grpSpPr bwMode="auto">
            <a:xfrm>
              <a:off x="693643" y="2647106"/>
              <a:ext cx="1958975" cy="1871663"/>
              <a:chOff x="3065829" y="2668267"/>
              <a:chExt cx="1872107" cy="1761728"/>
            </a:xfrm>
          </p:grpSpPr>
          <p:sp>
            <p:nvSpPr>
              <p:cNvPr id="315" name="椭圆 314">
                <a:extLst>
                  <a:ext uri="{FF2B5EF4-FFF2-40B4-BE49-F238E27FC236}">
                    <a16:creationId xmlns:a16="http://schemas.microsoft.com/office/drawing/2014/main" id="{7DE76720-1EB8-46FA-A997-E57D2FEB9A40}"/>
                  </a:ext>
                </a:extLst>
              </p:cNvPr>
              <p:cNvSpPr/>
              <p:nvPr/>
            </p:nvSpPr>
            <p:spPr>
              <a:xfrm>
                <a:off x="3114376" y="2668267"/>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16" name="椭圆 315">
                <a:extLst>
                  <a:ext uri="{FF2B5EF4-FFF2-40B4-BE49-F238E27FC236}">
                    <a16:creationId xmlns:a16="http://schemas.microsoft.com/office/drawing/2014/main" id="{B987FCDA-D7DC-4E29-B7CB-C202A4A7C25D}"/>
                  </a:ext>
                </a:extLst>
              </p:cNvPr>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17" name="椭圆 316">
                <a:extLst>
                  <a:ext uri="{FF2B5EF4-FFF2-40B4-BE49-F238E27FC236}">
                    <a16:creationId xmlns:a16="http://schemas.microsoft.com/office/drawing/2014/main" id="{9B2C2562-AFEE-447D-BB0D-36B2E3944639}"/>
                  </a:ext>
                </a:extLst>
              </p:cNvPr>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18" name="椭圆 317">
                <a:extLst>
                  <a:ext uri="{FF2B5EF4-FFF2-40B4-BE49-F238E27FC236}">
                    <a16:creationId xmlns:a16="http://schemas.microsoft.com/office/drawing/2014/main" id="{2909A390-901C-4192-B21C-A14B52E62D8D}"/>
                  </a:ext>
                </a:extLst>
              </p:cNvPr>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19" name="椭圆 318">
                <a:extLst>
                  <a:ext uri="{FF2B5EF4-FFF2-40B4-BE49-F238E27FC236}">
                    <a16:creationId xmlns:a16="http://schemas.microsoft.com/office/drawing/2014/main" id="{13D01009-9120-403E-9EDC-C0B8470FEEDA}"/>
                  </a:ext>
                </a:extLst>
              </p:cNvPr>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0" name="椭圆 319">
                <a:extLst>
                  <a:ext uri="{FF2B5EF4-FFF2-40B4-BE49-F238E27FC236}">
                    <a16:creationId xmlns:a16="http://schemas.microsoft.com/office/drawing/2014/main" id="{3BBF1E40-F08D-4E86-B564-591BCE7CF855}"/>
                  </a:ext>
                </a:extLst>
              </p:cNvPr>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1" name="椭圆 320">
                <a:extLst>
                  <a:ext uri="{FF2B5EF4-FFF2-40B4-BE49-F238E27FC236}">
                    <a16:creationId xmlns:a16="http://schemas.microsoft.com/office/drawing/2014/main" id="{233F99D7-03BF-4F9A-9ED3-06EE984FD7CF}"/>
                  </a:ext>
                </a:extLst>
              </p:cNvPr>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nvGrpSpPr>
              <p:cNvPr id="322" name="组合 46">
                <a:extLst>
                  <a:ext uri="{FF2B5EF4-FFF2-40B4-BE49-F238E27FC236}">
                    <a16:creationId xmlns:a16="http://schemas.microsoft.com/office/drawing/2014/main" id="{1F642478-C777-435D-9651-FA78B30A2D11}"/>
                  </a:ext>
                </a:extLst>
              </p:cNvPr>
              <p:cNvGrpSpPr>
                <a:grpSpLocks/>
              </p:cNvGrpSpPr>
              <p:nvPr/>
            </p:nvGrpSpPr>
            <p:grpSpPr bwMode="auto">
              <a:xfrm>
                <a:off x="3269121" y="2943210"/>
                <a:ext cx="1465523" cy="1202877"/>
                <a:chOff x="3269121" y="2943210"/>
                <a:chExt cx="1465523" cy="1202877"/>
              </a:xfrm>
            </p:grpSpPr>
            <p:sp>
              <p:nvSpPr>
                <p:cNvPr id="323" name="任意多边形 33">
                  <a:extLst>
                    <a:ext uri="{FF2B5EF4-FFF2-40B4-BE49-F238E27FC236}">
                      <a16:creationId xmlns:a16="http://schemas.microsoft.com/office/drawing/2014/main" id="{3C71C39D-F7D7-49E9-A046-3FF99B7B84C9}"/>
                    </a:ext>
                  </a:extLst>
                </p:cNvPr>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4" name="任意多边形 34">
                  <a:extLst>
                    <a:ext uri="{FF2B5EF4-FFF2-40B4-BE49-F238E27FC236}">
                      <a16:creationId xmlns:a16="http://schemas.microsoft.com/office/drawing/2014/main" id="{C1D62A82-5D4E-4525-94E7-755322915B02}"/>
                    </a:ext>
                  </a:extLst>
                </p:cNvPr>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5" name="任意多边形 35">
                  <a:extLst>
                    <a:ext uri="{FF2B5EF4-FFF2-40B4-BE49-F238E27FC236}">
                      <a16:creationId xmlns:a16="http://schemas.microsoft.com/office/drawing/2014/main" id="{6124A453-E908-4F89-88D0-C1069FAF92DF}"/>
                    </a:ext>
                  </a:extLst>
                </p:cNvPr>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6" name="任意多边形 36">
                  <a:extLst>
                    <a:ext uri="{FF2B5EF4-FFF2-40B4-BE49-F238E27FC236}">
                      <a16:creationId xmlns:a16="http://schemas.microsoft.com/office/drawing/2014/main" id="{5067B91E-6204-4EA0-9F5D-03B00B0A601C}"/>
                    </a:ext>
                  </a:extLst>
                </p:cNvPr>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7" name="任意多边形 37">
                  <a:extLst>
                    <a:ext uri="{FF2B5EF4-FFF2-40B4-BE49-F238E27FC236}">
                      <a16:creationId xmlns:a16="http://schemas.microsoft.com/office/drawing/2014/main" id="{9583C7F7-BA65-4946-976C-15E90098F581}"/>
                    </a:ext>
                  </a:extLst>
                </p:cNvPr>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28" name="任意多边形 38">
                  <a:extLst>
                    <a:ext uri="{FF2B5EF4-FFF2-40B4-BE49-F238E27FC236}">
                      <a16:creationId xmlns:a16="http://schemas.microsoft.com/office/drawing/2014/main" id="{ED9D3A21-CD78-4B87-BC21-CA101587DE6E}"/>
                    </a:ext>
                  </a:extLst>
                </p:cNvPr>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grpSp>
        <p:grpSp>
          <p:nvGrpSpPr>
            <p:cNvPr id="306" name="组合 305">
              <a:extLst>
                <a:ext uri="{FF2B5EF4-FFF2-40B4-BE49-F238E27FC236}">
                  <a16:creationId xmlns:a16="http://schemas.microsoft.com/office/drawing/2014/main" id="{B9615B5D-2061-40ED-869E-52D781F2D1FC}"/>
                </a:ext>
              </a:extLst>
            </p:cNvPr>
            <p:cNvGrpSpPr>
              <a:grpSpLocks/>
            </p:cNvGrpSpPr>
            <p:nvPr/>
          </p:nvGrpSpPr>
          <p:grpSpPr bwMode="auto">
            <a:xfrm>
              <a:off x="1176243" y="3086844"/>
              <a:ext cx="979487" cy="993775"/>
              <a:chOff x="3254772" y="2872916"/>
              <a:chExt cx="936104" cy="936104"/>
            </a:xfrm>
          </p:grpSpPr>
          <p:sp>
            <p:nvSpPr>
              <p:cNvPr id="313" name="椭圆 312">
                <a:extLst>
                  <a:ext uri="{FF2B5EF4-FFF2-40B4-BE49-F238E27FC236}">
                    <a16:creationId xmlns:a16="http://schemas.microsoft.com/office/drawing/2014/main" id="{A612990B-AE18-4681-BF9B-F61296F66408}"/>
                  </a:ext>
                </a:extLst>
              </p:cNvPr>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14" name="矩形 58">
                <a:extLst>
                  <a:ext uri="{FF2B5EF4-FFF2-40B4-BE49-F238E27FC236}">
                    <a16:creationId xmlns:a16="http://schemas.microsoft.com/office/drawing/2014/main" id="{86C158C2-C317-4E64-A0EA-235445347541}"/>
                  </a:ext>
                </a:extLst>
              </p:cNvPr>
              <p:cNvSpPr>
                <a:spLocks noChangeArrowheads="1"/>
              </p:cNvSpPr>
              <p:nvPr/>
            </p:nvSpPr>
            <p:spPr bwMode="auto">
              <a:xfrm>
                <a:off x="3299583" y="3074792"/>
                <a:ext cx="862465" cy="618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900" dirty="0">
                    <a:solidFill>
                      <a:schemeClr val="bg1"/>
                    </a:solidFill>
                    <a:latin typeface="微软雅黑" pitchFamily="34" charset="-122"/>
                    <a:ea typeface="微软雅黑" pitchFamily="34" charset="-122"/>
                  </a:rPr>
                  <a:t>云计算</a:t>
                </a:r>
                <a:endParaRPr lang="en-US" altLang="zh-CN" sz="900" dirty="0">
                  <a:solidFill>
                    <a:schemeClr val="bg1"/>
                  </a:solidFill>
                  <a:latin typeface="微软雅黑" pitchFamily="34" charset="-122"/>
                  <a:ea typeface="微软雅黑" pitchFamily="34" charset="-122"/>
                </a:endParaRPr>
              </a:p>
              <a:p>
                <a:pPr algn="ctr" eaLnBrk="1" hangingPunct="1"/>
                <a:r>
                  <a:rPr lang="zh-CN" altLang="en-US" sz="900" dirty="0">
                    <a:solidFill>
                      <a:schemeClr val="bg1"/>
                    </a:solidFill>
                    <a:latin typeface="微软雅黑" pitchFamily="34" charset="-122"/>
                    <a:ea typeface="微软雅黑" pitchFamily="34" charset="-122"/>
                  </a:rPr>
                  <a:t>工程师</a:t>
                </a:r>
              </a:p>
            </p:txBody>
          </p:sp>
        </p:grpSp>
        <p:sp>
          <p:nvSpPr>
            <p:cNvPr id="307" name="矩形 58">
              <a:extLst>
                <a:ext uri="{FF2B5EF4-FFF2-40B4-BE49-F238E27FC236}">
                  <a16:creationId xmlns:a16="http://schemas.microsoft.com/office/drawing/2014/main" id="{118E160C-6062-4945-A93E-1459FD39D552}"/>
                </a:ext>
              </a:extLst>
            </p:cNvPr>
            <p:cNvSpPr>
              <a:spLocks noChangeArrowheads="1"/>
            </p:cNvSpPr>
            <p:nvPr/>
          </p:nvSpPr>
          <p:spPr bwMode="auto">
            <a:xfrm>
              <a:off x="2271454" y="2363255"/>
              <a:ext cx="771645" cy="465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zh-CN" sz="1100" dirty="0">
                  <a:solidFill>
                    <a:schemeClr val="bg1"/>
                  </a:solidFill>
                  <a:latin typeface="微软雅黑" pitchFamily="34" charset="-122"/>
                  <a:ea typeface="微软雅黑" pitchFamily="34" charset="-122"/>
                </a:rPr>
                <a:t>java</a:t>
              </a:r>
              <a:endParaRPr lang="zh-CN" altLang="en-US" sz="1100" dirty="0">
                <a:solidFill>
                  <a:schemeClr val="bg1"/>
                </a:solidFill>
                <a:latin typeface="微软雅黑" pitchFamily="34" charset="-122"/>
                <a:ea typeface="微软雅黑" pitchFamily="34" charset="-122"/>
              </a:endParaRPr>
            </a:p>
          </p:txBody>
        </p:sp>
        <p:sp>
          <p:nvSpPr>
            <p:cNvPr id="308" name="矩形 58">
              <a:extLst>
                <a:ext uri="{FF2B5EF4-FFF2-40B4-BE49-F238E27FC236}">
                  <a16:creationId xmlns:a16="http://schemas.microsoft.com/office/drawing/2014/main" id="{9C242122-9FB1-4C85-923A-1CFACA20EF82}"/>
                </a:ext>
              </a:extLst>
            </p:cNvPr>
            <p:cNvSpPr>
              <a:spLocks noChangeArrowheads="1"/>
            </p:cNvSpPr>
            <p:nvPr/>
          </p:nvSpPr>
          <p:spPr bwMode="auto">
            <a:xfrm>
              <a:off x="279095" y="2383650"/>
              <a:ext cx="776252" cy="34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spring</a:t>
              </a:r>
              <a:endParaRPr lang="zh-CN" altLang="en-US" sz="1100" dirty="0">
                <a:solidFill>
                  <a:schemeClr val="bg1"/>
                </a:solidFill>
                <a:latin typeface="微软雅黑" pitchFamily="34" charset="-122"/>
                <a:ea typeface="微软雅黑" pitchFamily="34" charset="-122"/>
              </a:endParaRPr>
            </a:p>
          </p:txBody>
        </p:sp>
        <p:sp>
          <p:nvSpPr>
            <p:cNvPr id="309" name="矩形 58">
              <a:extLst>
                <a:ext uri="{FF2B5EF4-FFF2-40B4-BE49-F238E27FC236}">
                  <a16:creationId xmlns:a16="http://schemas.microsoft.com/office/drawing/2014/main" id="{9E10E444-3A60-4073-ACEE-9DF842AB7827}"/>
                </a:ext>
              </a:extLst>
            </p:cNvPr>
            <p:cNvSpPr>
              <a:spLocks noChangeArrowheads="1"/>
            </p:cNvSpPr>
            <p:nvPr/>
          </p:nvSpPr>
          <p:spPr bwMode="auto">
            <a:xfrm>
              <a:off x="2307542" y="4492883"/>
              <a:ext cx="905218" cy="34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err="1">
                  <a:solidFill>
                    <a:schemeClr val="bg1"/>
                  </a:solidFill>
                  <a:latin typeface="微软雅黑" pitchFamily="34" charset="-122"/>
                  <a:ea typeface="微软雅黑" pitchFamily="34" charset="-122"/>
                </a:rPr>
                <a:t>hadoop</a:t>
              </a:r>
              <a:endParaRPr lang="zh-CN" altLang="en-US" sz="1100" dirty="0">
                <a:solidFill>
                  <a:schemeClr val="bg1"/>
                </a:solidFill>
                <a:latin typeface="微软雅黑" pitchFamily="34" charset="-122"/>
                <a:ea typeface="微软雅黑" pitchFamily="34" charset="-122"/>
              </a:endParaRPr>
            </a:p>
          </p:txBody>
        </p:sp>
        <p:sp>
          <p:nvSpPr>
            <p:cNvPr id="310" name="矩形 58">
              <a:extLst>
                <a:ext uri="{FF2B5EF4-FFF2-40B4-BE49-F238E27FC236}">
                  <a16:creationId xmlns:a16="http://schemas.microsoft.com/office/drawing/2014/main" id="{5C08EA5A-F2E0-49AC-8ABD-700D419128A2}"/>
                </a:ext>
              </a:extLst>
            </p:cNvPr>
            <p:cNvSpPr>
              <a:spLocks noChangeArrowheads="1"/>
            </p:cNvSpPr>
            <p:nvPr/>
          </p:nvSpPr>
          <p:spPr bwMode="auto">
            <a:xfrm>
              <a:off x="2693308" y="3368784"/>
              <a:ext cx="702558" cy="34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spark</a:t>
              </a:r>
              <a:endParaRPr lang="zh-CN" altLang="en-US" sz="1100" dirty="0">
                <a:solidFill>
                  <a:schemeClr val="bg1"/>
                </a:solidFill>
                <a:latin typeface="微软雅黑" pitchFamily="34" charset="-122"/>
                <a:ea typeface="微软雅黑" pitchFamily="34" charset="-122"/>
              </a:endParaRPr>
            </a:p>
          </p:txBody>
        </p:sp>
        <p:sp>
          <p:nvSpPr>
            <p:cNvPr id="311" name="矩形 58">
              <a:extLst>
                <a:ext uri="{FF2B5EF4-FFF2-40B4-BE49-F238E27FC236}">
                  <a16:creationId xmlns:a16="http://schemas.microsoft.com/office/drawing/2014/main" id="{996F6F84-41F2-480D-9D09-FED46298821D}"/>
                </a:ext>
              </a:extLst>
            </p:cNvPr>
            <p:cNvSpPr>
              <a:spLocks noChangeArrowheads="1"/>
            </p:cNvSpPr>
            <p:nvPr/>
          </p:nvSpPr>
          <p:spPr bwMode="auto">
            <a:xfrm>
              <a:off x="12963" y="3396746"/>
              <a:ext cx="628862" cy="34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bug </a:t>
              </a:r>
              <a:endParaRPr lang="zh-CN" altLang="en-US" sz="1100" dirty="0">
                <a:solidFill>
                  <a:schemeClr val="bg1"/>
                </a:solidFill>
                <a:latin typeface="微软雅黑" pitchFamily="34" charset="-122"/>
                <a:ea typeface="微软雅黑" pitchFamily="34" charset="-122"/>
              </a:endParaRPr>
            </a:p>
          </p:txBody>
        </p:sp>
        <p:sp>
          <p:nvSpPr>
            <p:cNvPr id="312" name="矩形 58">
              <a:extLst>
                <a:ext uri="{FF2B5EF4-FFF2-40B4-BE49-F238E27FC236}">
                  <a16:creationId xmlns:a16="http://schemas.microsoft.com/office/drawing/2014/main" id="{48F9BEAF-C159-47A3-90FB-7A50A2051879}"/>
                </a:ext>
              </a:extLst>
            </p:cNvPr>
            <p:cNvSpPr>
              <a:spLocks noChangeArrowheads="1"/>
            </p:cNvSpPr>
            <p:nvPr/>
          </p:nvSpPr>
          <p:spPr bwMode="auto">
            <a:xfrm>
              <a:off x="544389" y="4466997"/>
              <a:ext cx="626816" cy="34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shell</a:t>
              </a:r>
              <a:endParaRPr lang="zh-CN" altLang="en-US" sz="1100" dirty="0">
                <a:solidFill>
                  <a:schemeClr val="bg1"/>
                </a:solidFill>
                <a:latin typeface="微软雅黑" pitchFamily="34" charset="-122"/>
                <a:ea typeface="微软雅黑" pitchFamily="34" charset="-122"/>
              </a:endParaRPr>
            </a:p>
          </p:txBody>
        </p:sp>
      </p:grpSp>
      <p:grpSp>
        <p:nvGrpSpPr>
          <p:cNvPr id="354" name="组合 353">
            <a:extLst>
              <a:ext uri="{FF2B5EF4-FFF2-40B4-BE49-F238E27FC236}">
                <a16:creationId xmlns:a16="http://schemas.microsoft.com/office/drawing/2014/main" id="{7AD9D04E-191C-4E3C-92EB-6C631B7CA5CA}"/>
              </a:ext>
            </a:extLst>
          </p:cNvPr>
          <p:cNvGrpSpPr/>
          <p:nvPr/>
        </p:nvGrpSpPr>
        <p:grpSpPr>
          <a:xfrm>
            <a:off x="2142365" y="3527507"/>
            <a:ext cx="2279202" cy="1442433"/>
            <a:chOff x="3522898" y="2402422"/>
            <a:chExt cx="3669439" cy="2377329"/>
          </a:xfrm>
        </p:grpSpPr>
        <p:grpSp>
          <p:nvGrpSpPr>
            <p:cNvPr id="355" name="组合 354">
              <a:extLst>
                <a:ext uri="{FF2B5EF4-FFF2-40B4-BE49-F238E27FC236}">
                  <a16:creationId xmlns:a16="http://schemas.microsoft.com/office/drawing/2014/main" id="{D84D6487-9DAC-494C-87E4-0700A38CAE7E}"/>
                </a:ext>
              </a:extLst>
            </p:cNvPr>
            <p:cNvGrpSpPr>
              <a:grpSpLocks/>
            </p:cNvGrpSpPr>
            <p:nvPr/>
          </p:nvGrpSpPr>
          <p:grpSpPr bwMode="auto">
            <a:xfrm>
              <a:off x="4284568" y="2621220"/>
              <a:ext cx="1958975" cy="1871663"/>
              <a:chOff x="3065829" y="2668267"/>
              <a:chExt cx="1872107" cy="1761728"/>
            </a:xfrm>
          </p:grpSpPr>
          <p:sp>
            <p:nvSpPr>
              <p:cNvPr id="365" name="椭圆 364">
                <a:extLst>
                  <a:ext uri="{FF2B5EF4-FFF2-40B4-BE49-F238E27FC236}">
                    <a16:creationId xmlns:a16="http://schemas.microsoft.com/office/drawing/2014/main" id="{8B4716BD-9D24-45E6-BE6E-B5BFDAB4BD4D}"/>
                  </a:ext>
                </a:extLst>
              </p:cNvPr>
              <p:cNvSpPr/>
              <p:nvPr/>
            </p:nvSpPr>
            <p:spPr>
              <a:xfrm>
                <a:off x="3114376" y="2668267"/>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66" name="椭圆 365">
                <a:extLst>
                  <a:ext uri="{FF2B5EF4-FFF2-40B4-BE49-F238E27FC236}">
                    <a16:creationId xmlns:a16="http://schemas.microsoft.com/office/drawing/2014/main" id="{15A9C1C8-D3C9-490C-AE81-F676DC2DF983}"/>
                  </a:ext>
                </a:extLst>
              </p:cNvPr>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67" name="椭圆 366">
                <a:extLst>
                  <a:ext uri="{FF2B5EF4-FFF2-40B4-BE49-F238E27FC236}">
                    <a16:creationId xmlns:a16="http://schemas.microsoft.com/office/drawing/2014/main" id="{3E231EBB-D32B-48ED-B400-CDC7925F0802}"/>
                  </a:ext>
                </a:extLst>
              </p:cNvPr>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68" name="椭圆 367">
                <a:extLst>
                  <a:ext uri="{FF2B5EF4-FFF2-40B4-BE49-F238E27FC236}">
                    <a16:creationId xmlns:a16="http://schemas.microsoft.com/office/drawing/2014/main" id="{A682D583-F8E2-41B0-A4E6-39DC42EA6D4C}"/>
                  </a:ext>
                </a:extLst>
              </p:cNvPr>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69" name="椭圆 368">
                <a:extLst>
                  <a:ext uri="{FF2B5EF4-FFF2-40B4-BE49-F238E27FC236}">
                    <a16:creationId xmlns:a16="http://schemas.microsoft.com/office/drawing/2014/main" id="{72E3D0BB-B2D1-452D-968F-CC95CEBDF383}"/>
                  </a:ext>
                </a:extLst>
              </p:cNvPr>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0" name="椭圆 369">
                <a:extLst>
                  <a:ext uri="{FF2B5EF4-FFF2-40B4-BE49-F238E27FC236}">
                    <a16:creationId xmlns:a16="http://schemas.microsoft.com/office/drawing/2014/main" id="{2D40646C-C6F1-4C71-BA68-585B3229746C}"/>
                  </a:ext>
                </a:extLst>
              </p:cNvPr>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1" name="椭圆 370">
                <a:extLst>
                  <a:ext uri="{FF2B5EF4-FFF2-40B4-BE49-F238E27FC236}">
                    <a16:creationId xmlns:a16="http://schemas.microsoft.com/office/drawing/2014/main" id="{35140CAF-6FEB-4D90-867E-4FDAF5072D95}"/>
                  </a:ext>
                </a:extLst>
              </p:cNvPr>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nvGrpSpPr>
              <p:cNvPr id="372" name="组合 46">
                <a:extLst>
                  <a:ext uri="{FF2B5EF4-FFF2-40B4-BE49-F238E27FC236}">
                    <a16:creationId xmlns:a16="http://schemas.microsoft.com/office/drawing/2014/main" id="{E7619488-2FC8-4D57-9783-44075F0D18F3}"/>
                  </a:ext>
                </a:extLst>
              </p:cNvPr>
              <p:cNvGrpSpPr>
                <a:grpSpLocks/>
              </p:cNvGrpSpPr>
              <p:nvPr/>
            </p:nvGrpSpPr>
            <p:grpSpPr bwMode="auto">
              <a:xfrm>
                <a:off x="3269294" y="2943617"/>
                <a:ext cx="1465544" cy="1202498"/>
                <a:chOff x="3269294" y="2943617"/>
                <a:chExt cx="1465544" cy="1202498"/>
              </a:xfrm>
            </p:grpSpPr>
            <p:sp>
              <p:nvSpPr>
                <p:cNvPr id="373" name="任意多边形 33">
                  <a:extLst>
                    <a:ext uri="{FF2B5EF4-FFF2-40B4-BE49-F238E27FC236}">
                      <a16:creationId xmlns:a16="http://schemas.microsoft.com/office/drawing/2014/main" id="{2ECDD908-BAFA-4191-9A65-114D9208C274}"/>
                    </a:ext>
                  </a:extLst>
                </p:cNvPr>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4" name="任意多边形 34">
                  <a:extLst>
                    <a:ext uri="{FF2B5EF4-FFF2-40B4-BE49-F238E27FC236}">
                      <a16:creationId xmlns:a16="http://schemas.microsoft.com/office/drawing/2014/main" id="{54AEA089-41CB-47AE-A1D1-DAC97D7FB538}"/>
                    </a:ext>
                  </a:extLst>
                </p:cNvPr>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5" name="任意多边形 35">
                  <a:extLst>
                    <a:ext uri="{FF2B5EF4-FFF2-40B4-BE49-F238E27FC236}">
                      <a16:creationId xmlns:a16="http://schemas.microsoft.com/office/drawing/2014/main" id="{AC7BE8E8-2901-4EF4-945B-345A31431487}"/>
                    </a:ext>
                  </a:extLst>
                </p:cNvPr>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6" name="任意多边形 36">
                  <a:extLst>
                    <a:ext uri="{FF2B5EF4-FFF2-40B4-BE49-F238E27FC236}">
                      <a16:creationId xmlns:a16="http://schemas.microsoft.com/office/drawing/2014/main" id="{04832601-A616-4D45-A0B7-788B36143BE5}"/>
                    </a:ext>
                  </a:extLst>
                </p:cNvPr>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7" name="任意多边形 37">
                  <a:extLst>
                    <a:ext uri="{FF2B5EF4-FFF2-40B4-BE49-F238E27FC236}">
                      <a16:creationId xmlns:a16="http://schemas.microsoft.com/office/drawing/2014/main" id="{A4DA3A77-5CFF-46D0-ABB0-421045C51E48}"/>
                    </a:ext>
                  </a:extLst>
                </p:cNvPr>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78" name="任意多边形 38">
                  <a:extLst>
                    <a:ext uri="{FF2B5EF4-FFF2-40B4-BE49-F238E27FC236}">
                      <a16:creationId xmlns:a16="http://schemas.microsoft.com/office/drawing/2014/main" id="{3217BC46-62DB-41A8-9F23-C14B655373B7}"/>
                    </a:ext>
                  </a:extLst>
                </p:cNvPr>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grpSp>
        <p:grpSp>
          <p:nvGrpSpPr>
            <p:cNvPr id="356" name="组合 355">
              <a:extLst>
                <a:ext uri="{FF2B5EF4-FFF2-40B4-BE49-F238E27FC236}">
                  <a16:creationId xmlns:a16="http://schemas.microsoft.com/office/drawing/2014/main" id="{39A453D2-C4CC-4C2F-B27D-E9EC85501E3C}"/>
                </a:ext>
              </a:extLst>
            </p:cNvPr>
            <p:cNvGrpSpPr>
              <a:grpSpLocks/>
            </p:cNvGrpSpPr>
            <p:nvPr/>
          </p:nvGrpSpPr>
          <p:grpSpPr bwMode="auto">
            <a:xfrm>
              <a:off x="4767167" y="3060958"/>
              <a:ext cx="979487" cy="993775"/>
              <a:chOff x="3254772" y="2872916"/>
              <a:chExt cx="936104" cy="936104"/>
            </a:xfrm>
          </p:grpSpPr>
          <p:sp>
            <p:nvSpPr>
              <p:cNvPr id="363" name="椭圆 362">
                <a:extLst>
                  <a:ext uri="{FF2B5EF4-FFF2-40B4-BE49-F238E27FC236}">
                    <a16:creationId xmlns:a16="http://schemas.microsoft.com/office/drawing/2014/main" id="{A3ADEE8B-5BEE-42EF-B477-4B8DE993E5A6}"/>
                  </a:ext>
                </a:extLst>
              </p:cNvPr>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dirty="0">
                  <a:solidFill>
                    <a:schemeClr val="bg1"/>
                  </a:solidFill>
                  <a:latin typeface="微软雅黑" panose="020B0503020204020204" pitchFamily="34" charset="-122"/>
                  <a:ea typeface="微软雅黑" panose="020B0503020204020204" pitchFamily="34" charset="-122"/>
                </a:endParaRPr>
              </a:p>
            </p:txBody>
          </p:sp>
          <p:sp>
            <p:nvSpPr>
              <p:cNvPr id="364" name="矩形 58">
                <a:extLst>
                  <a:ext uri="{FF2B5EF4-FFF2-40B4-BE49-F238E27FC236}">
                    <a16:creationId xmlns:a16="http://schemas.microsoft.com/office/drawing/2014/main" id="{574078C1-BFB3-459E-8E60-4FA7E4E5D9E2}"/>
                  </a:ext>
                </a:extLst>
              </p:cNvPr>
              <p:cNvSpPr>
                <a:spLocks noChangeArrowheads="1"/>
              </p:cNvSpPr>
              <p:nvPr/>
            </p:nvSpPr>
            <p:spPr bwMode="auto">
              <a:xfrm>
                <a:off x="3302818" y="3085679"/>
                <a:ext cx="816896" cy="573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900" dirty="0">
                    <a:solidFill>
                      <a:schemeClr val="bg1"/>
                    </a:solidFill>
                    <a:latin typeface="微软雅黑" pitchFamily="34" charset="-122"/>
                    <a:ea typeface="微软雅黑" pitchFamily="34" charset="-122"/>
                  </a:rPr>
                  <a:t>嵌入式</a:t>
                </a:r>
                <a:endParaRPr lang="en-US" altLang="zh-CN" sz="900" dirty="0">
                  <a:solidFill>
                    <a:schemeClr val="bg1"/>
                  </a:solidFill>
                  <a:latin typeface="微软雅黑" pitchFamily="34" charset="-122"/>
                  <a:ea typeface="微软雅黑" pitchFamily="34" charset="-122"/>
                </a:endParaRPr>
              </a:p>
              <a:p>
                <a:pPr algn="ctr" eaLnBrk="1" hangingPunct="1"/>
                <a:r>
                  <a:rPr lang="zh-CN" altLang="en-US" sz="900" dirty="0">
                    <a:solidFill>
                      <a:schemeClr val="bg1"/>
                    </a:solidFill>
                    <a:latin typeface="微软雅黑" pitchFamily="34" charset="-122"/>
                    <a:ea typeface="微软雅黑" pitchFamily="34" charset="-122"/>
                  </a:rPr>
                  <a:t>开发</a:t>
                </a:r>
              </a:p>
            </p:txBody>
          </p:sp>
        </p:grpSp>
        <p:sp>
          <p:nvSpPr>
            <p:cNvPr id="357" name="矩形 58">
              <a:extLst>
                <a:ext uri="{FF2B5EF4-FFF2-40B4-BE49-F238E27FC236}">
                  <a16:creationId xmlns:a16="http://schemas.microsoft.com/office/drawing/2014/main" id="{F6B717C5-6056-4924-9188-FBF5F4377AFE}"/>
                </a:ext>
              </a:extLst>
            </p:cNvPr>
            <p:cNvSpPr>
              <a:spLocks noChangeArrowheads="1"/>
            </p:cNvSpPr>
            <p:nvPr/>
          </p:nvSpPr>
          <p:spPr bwMode="auto">
            <a:xfrm>
              <a:off x="3801715" y="2402422"/>
              <a:ext cx="730877"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zh-CN" sz="1100" dirty="0">
                  <a:solidFill>
                    <a:schemeClr val="bg1"/>
                  </a:solidFill>
                  <a:latin typeface="微软雅黑" pitchFamily="34" charset="-122"/>
                  <a:ea typeface="微软雅黑" pitchFamily="34" charset="-122"/>
                </a:rPr>
                <a:t>java</a:t>
              </a:r>
              <a:endParaRPr lang="zh-CN" altLang="en-US" sz="1100" dirty="0">
                <a:solidFill>
                  <a:schemeClr val="bg1"/>
                </a:solidFill>
                <a:latin typeface="微软雅黑" pitchFamily="34" charset="-122"/>
                <a:ea typeface="微软雅黑" pitchFamily="34" charset="-122"/>
              </a:endParaRPr>
            </a:p>
          </p:txBody>
        </p:sp>
        <p:sp>
          <p:nvSpPr>
            <p:cNvPr id="358" name="矩形 58">
              <a:extLst>
                <a:ext uri="{FF2B5EF4-FFF2-40B4-BE49-F238E27FC236}">
                  <a16:creationId xmlns:a16="http://schemas.microsoft.com/office/drawing/2014/main" id="{6139F4B3-3ABD-4EF4-B7F6-EF88B323DAF1}"/>
                </a:ext>
              </a:extLst>
            </p:cNvPr>
            <p:cNvSpPr>
              <a:spLocks noChangeArrowheads="1"/>
            </p:cNvSpPr>
            <p:nvPr/>
          </p:nvSpPr>
          <p:spPr bwMode="auto">
            <a:xfrm>
              <a:off x="6195639" y="3298727"/>
              <a:ext cx="996698"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NASM</a:t>
              </a:r>
              <a:endParaRPr lang="zh-CN" altLang="en-US" sz="1100" dirty="0">
                <a:solidFill>
                  <a:schemeClr val="bg1"/>
                </a:solidFill>
                <a:latin typeface="微软雅黑" pitchFamily="34" charset="-122"/>
                <a:ea typeface="微软雅黑" pitchFamily="34" charset="-122"/>
              </a:endParaRPr>
            </a:p>
          </p:txBody>
        </p:sp>
        <p:sp>
          <p:nvSpPr>
            <p:cNvPr id="359" name="矩形 58">
              <a:extLst>
                <a:ext uri="{FF2B5EF4-FFF2-40B4-BE49-F238E27FC236}">
                  <a16:creationId xmlns:a16="http://schemas.microsoft.com/office/drawing/2014/main" id="{A7C4A019-9062-4D2A-8D66-F3557E302B4E}"/>
                </a:ext>
              </a:extLst>
            </p:cNvPr>
            <p:cNvSpPr>
              <a:spLocks noChangeArrowheads="1"/>
            </p:cNvSpPr>
            <p:nvPr/>
          </p:nvSpPr>
          <p:spPr bwMode="auto">
            <a:xfrm>
              <a:off x="4046282" y="4345461"/>
              <a:ext cx="440524" cy="317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git</a:t>
              </a:r>
              <a:endParaRPr lang="zh-CN" altLang="en-US" sz="1100" dirty="0">
                <a:solidFill>
                  <a:schemeClr val="bg1"/>
                </a:solidFill>
                <a:latin typeface="微软雅黑" pitchFamily="34" charset="-122"/>
                <a:ea typeface="微软雅黑" pitchFamily="34" charset="-122"/>
              </a:endParaRPr>
            </a:p>
          </p:txBody>
        </p:sp>
        <p:sp>
          <p:nvSpPr>
            <p:cNvPr id="360" name="矩形 58">
              <a:extLst>
                <a:ext uri="{FF2B5EF4-FFF2-40B4-BE49-F238E27FC236}">
                  <a16:creationId xmlns:a16="http://schemas.microsoft.com/office/drawing/2014/main" id="{78AC8BCA-FAE1-4B13-BAFF-C1C6B659AFF7}"/>
                </a:ext>
              </a:extLst>
            </p:cNvPr>
            <p:cNvSpPr>
              <a:spLocks noChangeArrowheads="1"/>
            </p:cNvSpPr>
            <p:nvPr/>
          </p:nvSpPr>
          <p:spPr bwMode="auto">
            <a:xfrm>
              <a:off x="5792262" y="2424182"/>
              <a:ext cx="805041" cy="317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python</a:t>
              </a:r>
              <a:endParaRPr lang="zh-CN" altLang="en-US" sz="1100" dirty="0">
                <a:solidFill>
                  <a:schemeClr val="bg1"/>
                </a:solidFill>
                <a:latin typeface="微软雅黑" pitchFamily="34" charset="-122"/>
                <a:ea typeface="微软雅黑" pitchFamily="34" charset="-122"/>
              </a:endParaRPr>
            </a:p>
          </p:txBody>
        </p:sp>
        <p:sp>
          <p:nvSpPr>
            <p:cNvPr id="361" name="矩形 58">
              <a:extLst>
                <a:ext uri="{FF2B5EF4-FFF2-40B4-BE49-F238E27FC236}">
                  <a16:creationId xmlns:a16="http://schemas.microsoft.com/office/drawing/2014/main" id="{CB81214A-A9B6-4590-90E5-2BE75F3534B3}"/>
                </a:ext>
              </a:extLst>
            </p:cNvPr>
            <p:cNvSpPr>
              <a:spLocks noChangeArrowheads="1"/>
            </p:cNvSpPr>
            <p:nvPr/>
          </p:nvSpPr>
          <p:spPr bwMode="auto">
            <a:xfrm>
              <a:off x="5806312" y="4348582"/>
              <a:ext cx="857336"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a:solidFill>
                    <a:schemeClr val="bg1"/>
                  </a:solidFill>
                  <a:latin typeface="微软雅黑" pitchFamily="34" charset="-122"/>
                  <a:ea typeface="微软雅黑" pitchFamily="34" charset="-122"/>
                </a:rPr>
                <a:t>shell </a:t>
              </a:r>
              <a:endParaRPr lang="zh-CN" altLang="en-US" sz="1100" dirty="0">
                <a:solidFill>
                  <a:schemeClr val="bg1"/>
                </a:solidFill>
                <a:latin typeface="微软雅黑" pitchFamily="34" charset="-122"/>
                <a:ea typeface="微软雅黑" pitchFamily="34" charset="-122"/>
              </a:endParaRPr>
            </a:p>
          </p:txBody>
        </p:sp>
        <p:sp>
          <p:nvSpPr>
            <p:cNvPr id="362" name="矩形 58">
              <a:extLst>
                <a:ext uri="{FF2B5EF4-FFF2-40B4-BE49-F238E27FC236}">
                  <a16:creationId xmlns:a16="http://schemas.microsoft.com/office/drawing/2014/main" id="{78D0416C-08D4-4A1B-A035-6F8353CA3A25}"/>
                </a:ext>
              </a:extLst>
            </p:cNvPr>
            <p:cNvSpPr>
              <a:spLocks noChangeArrowheads="1"/>
            </p:cNvSpPr>
            <p:nvPr/>
          </p:nvSpPr>
          <p:spPr bwMode="auto">
            <a:xfrm>
              <a:off x="3522898" y="3354827"/>
              <a:ext cx="810882" cy="43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100" dirty="0" err="1">
                  <a:solidFill>
                    <a:schemeClr val="bg1"/>
                  </a:solidFill>
                  <a:latin typeface="微软雅黑" pitchFamily="34" charset="-122"/>
                  <a:ea typeface="微软雅黑" pitchFamily="34" charset="-122"/>
                </a:rPr>
                <a:t>linux</a:t>
              </a:r>
              <a:endParaRPr lang="zh-CN" altLang="en-US" sz="1100" dirty="0">
                <a:solidFill>
                  <a:schemeClr val="bg1"/>
                </a:solidFill>
                <a:latin typeface="微软雅黑" pitchFamily="34" charset="-122"/>
                <a:ea typeface="微软雅黑" pitchFamily="34" charset="-122"/>
              </a:endParaRPr>
            </a:p>
          </p:txBody>
        </p:sp>
      </p:grpSp>
      <p:pic>
        <p:nvPicPr>
          <p:cNvPr id="3" name="图片 2">
            <a:extLst>
              <a:ext uri="{FF2B5EF4-FFF2-40B4-BE49-F238E27FC236}">
                <a16:creationId xmlns:a16="http://schemas.microsoft.com/office/drawing/2014/main" id="{CB34207A-4105-4E9E-ABE3-A4C3C8B20654}"/>
              </a:ext>
            </a:extLst>
          </p:cNvPr>
          <p:cNvPicPr>
            <a:picLocks noChangeAspect="1"/>
          </p:cNvPicPr>
          <p:nvPr/>
        </p:nvPicPr>
        <p:blipFill>
          <a:blip r:embed="rId3"/>
          <a:stretch>
            <a:fillRect/>
          </a:stretch>
        </p:blipFill>
        <p:spPr>
          <a:xfrm>
            <a:off x="5160078" y="1886732"/>
            <a:ext cx="3752717" cy="2808156"/>
          </a:xfrm>
          <a:prstGeom prst="rect">
            <a:avLst/>
          </a:prstGeom>
        </p:spPr>
      </p:pic>
    </p:spTree>
    <p:extLst>
      <p:ext uri="{BB962C8B-B14F-4D97-AF65-F5344CB8AC3E}">
        <p14:creationId xmlns:p14="http://schemas.microsoft.com/office/powerpoint/2010/main" val="688943233"/>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数据标准化</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rPr>
              <a:t>对每一个岗位上的所有技术栈数值进行标准化，将每一个数除以该职位中技术要求的总数作为相应技术栈在该岗位中的重要程度百分比，并将数据投影到</a:t>
            </a:r>
            <a:r>
              <a:rPr lang="en-US" altLang="zh-CN" sz="1600" dirty="0">
                <a:solidFill>
                  <a:schemeClr val="bg1"/>
                </a:solidFill>
              </a:rPr>
              <a:t>0-1000</a:t>
            </a:r>
            <a:r>
              <a:rPr lang="zh-CN" altLang="en-US" sz="1600" dirty="0">
                <a:solidFill>
                  <a:schemeClr val="bg1"/>
                </a:solidFill>
              </a:rPr>
              <a:t>的范围内</a:t>
            </a:r>
            <a:endParaRPr lang="en-US" altLang="zh-CN" sz="1600" dirty="0">
              <a:solidFill>
                <a:schemeClr val="bg1"/>
              </a:solidFill>
            </a:endParaRPr>
          </a:p>
        </p:txBody>
      </p:sp>
      <p:sp>
        <p:nvSpPr>
          <p:cNvPr id="248" name="箭头: 右 247">
            <a:extLst>
              <a:ext uri="{FF2B5EF4-FFF2-40B4-BE49-F238E27FC236}">
                <a16:creationId xmlns:a16="http://schemas.microsoft.com/office/drawing/2014/main" id="{0224E7E7-EAEC-497F-BF1F-F15BBD8DCA37}"/>
              </a:ext>
            </a:extLst>
          </p:cNvPr>
          <p:cNvSpPr/>
          <p:nvPr/>
        </p:nvSpPr>
        <p:spPr bwMode="auto">
          <a:xfrm>
            <a:off x="4201781" y="3364555"/>
            <a:ext cx="866867" cy="435056"/>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pic>
        <p:nvPicPr>
          <p:cNvPr id="3" name="图片 2">
            <a:extLst>
              <a:ext uri="{FF2B5EF4-FFF2-40B4-BE49-F238E27FC236}">
                <a16:creationId xmlns:a16="http://schemas.microsoft.com/office/drawing/2014/main" id="{CB34207A-4105-4E9E-ABE3-A4C3C8B20654}"/>
              </a:ext>
            </a:extLst>
          </p:cNvPr>
          <p:cNvPicPr>
            <a:picLocks noChangeAspect="1"/>
          </p:cNvPicPr>
          <p:nvPr/>
        </p:nvPicPr>
        <p:blipFill>
          <a:blip r:embed="rId3"/>
          <a:stretch>
            <a:fillRect/>
          </a:stretch>
        </p:blipFill>
        <p:spPr>
          <a:xfrm>
            <a:off x="322637" y="2079428"/>
            <a:ext cx="3752717" cy="2808156"/>
          </a:xfrm>
          <a:prstGeom prst="rect">
            <a:avLst/>
          </a:prstGeom>
        </p:spPr>
      </p:pic>
      <p:pic>
        <p:nvPicPr>
          <p:cNvPr id="112" name="图片 111">
            <a:extLst>
              <a:ext uri="{FF2B5EF4-FFF2-40B4-BE49-F238E27FC236}">
                <a16:creationId xmlns:a16="http://schemas.microsoft.com/office/drawing/2014/main" id="{C224CC3F-37B1-429E-A2F9-FEC093872D47}"/>
              </a:ext>
            </a:extLst>
          </p:cNvPr>
          <p:cNvPicPr>
            <a:picLocks noChangeAspect="1"/>
          </p:cNvPicPr>
          <p:nvPr/>
        </p:nvPicPr>
        <p:blipFill>
          <a:blip r:embed="rId4"/>
          <a:stretch>
            <a:fillRect/>
          </a:stretch>
        </p:blipFill>
        <p:spPr>
          <a:xfrm>
            <a:off x="5195075" y="2079428"/>
            <a:ext cx="3636600" cy="2798648"/>
          </a:xfrm>
          <a:prstGeom prst="rect">
            <a:avLst/>
          </a:prstGeom>
        </p:spPr>
      </p:pic>
    </p:spTree>
    <p:extLst>
      <p:ext uri="{BB962C8B-B14F-4D97-AF65-F5344CB8AC3E}">
        <p14:creationId xmlns:p14="http://schemas.microsoft.com/office/powerpoint/2010/main" val="2476872627"/>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计算</a:t>
            </a:r>
            <a:r>
              <a:rPr lang="en-US" altLang="zh-CN" dirty="0">
                <a:solidFill>
                  <a:schemeClr val="bg1"/>
                </a:solidFill>
                <a:latin typeface="微软雅黑" pitchFamily="34" charset="-122"/>
                <a:ea typeface="微软雅黑" pitchFamily="34" charset="-122"/>
              </a:rPr>
              <a:t>cost</a:t>
            </a:r>
            <a:r>
              <a:rPr lang="zh-CN" altLang="en-US" dirty="0">
                <a:solidFill>
                  <a:schemeClr val="bg1"/>
                </a:solidFill>
                <a:latin typeface="微软雅黑" pitchFamily="34" charset="-122"/>
                <a:ea typeface="微软雅黑" pitchFamily="34" charset="-122"/>
              </a:rPr>
              <a:t>值</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rPr>
              <a:t>遍历各个</a:t>
            </a:r>
            <a:r>
              <a:rPr lang="en-US" altLang="zh-CN" sz="1600" dirty="0">
                <a:solidFill>
                  <a:schemeClr val="bg1"/>
                </a:solidFill>
              </a:rPr>
              <a:t>k</a:t>
            </a:r>
            <a:r>
              <a:rPr lang="zh-CN" altLang="en-US" sz="1600" dirty="0">
                <a:solidFill>
                  <a:schemeClr val="bg1"/>
                </a:solidFill>
              </a:rPr>
              <a:t>值，计算每个</a:t>
            </a:r>
            <a:r>
              <a:rPr lang="en-US" altLang="zh-CN" sz="1600" dirty="0">
                <a:solidFill>
                  <a:schemeClr val="bg1"/>
                </a:solidFill>
              </a:rPr>
              <a:t>k</a:t>
            </a:r>
            <a:r>
              <a:rPr lang="zh-CN" altLang="en-US" sz="1600" dirty="0">
                <a:solidFill>
                  <a:schemeClr val="bg1"/>
                </a:solidFill>
              </a:rPr>
              <a:t>值下算法结束时的</a:t>
            </a:r>
            <a:r>
              <a:rPr lang="en-US" altLang="zh-CN" sz="1600" dirty="0">
                <a:solidFill>
                  <a:schemeClr val="bg1"/>
                </a:solidFill>
              </a:rPr>
              <a:t>cost</a:t>
            </a:r>
            <a:r>
              <a:rPr lang="zh-CN" altLang="en-US" sz="1600" dirty="0">
                <a:solidFill>
                  <a:schemeClr val="bg1"/>
                </a:solidFill>
              </a:rPr>
              <a:t>值，进行初步的</a:t>
            </a:r>
            <a:r>
              <a:rPr lang="en-US" altLang="zh-CN" sz="1600" dirty="0">
                <a:solidFill>
                  <a:schemeClr val="bg1"/>
                </a:solidFill>
              </a:rPr>
              <a:t>k</a:t>
            </a:r>
            <a:r>
              <a:rPr lang="zh-CN" altLang="en-US" sz="1600" dirty="0">
                <a:solidFill>
                  <a:schemeClr val="bg1"/>
                </a:solidFill>
              </a:rPr>
              <a:t>值估算</a:t>
            </a:r>
          </a:p>
        </p:txBody>
      </p:sp>
      <p:pic>
        <p:nvPicPr>
          <p:cNvPr id="4" name="图片 3">
            <a:extLst>
              <a:ext uri="{FF2B5EF4-FFF2-40B4-BE49-F238E27FC236}">
                <a16:creationId xmlns:a16="http://schemas.microsoft.com/office/drawing/2014/main" id="{31F1509E-299D-46C1-89FA-EC7DCA90BC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134" y="1532724"/>
            <a:ext cx="6226340" cy="3462432"/>
          </a:xfrm>
          <a:prstGeom prst="rect">
            <a:avLst/>
          </a:prstGeom>
        </p:spPr>
      </p:pic>
    </p:spTree>
    <p:extLst>
      <p:ext uri="{BB962C8B-B14F-4D97-AF65-F5344CB8AC3E}">
        <p14:creationId xmlns:p14="http://schemas.microsoft.com/office/powerpoint/2010/main" val="3357751319"/>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25" name="组合 30"/>
          <p:cNvGrpSpPr>
            <a:grpSpLocks/>
          </p:cNvGrpSpPr>
          <p:nvPr/>
        </p:nvGrpSpPr>
        <p:grpSpPr bwMode="auto">
          <a:xfrm>
            <a:off x="1696641" y="1295400"/>
            <a:ext cx="5750719" cy="3287316"/>
            <a:chOff x="0" y="0"/>
            <a:chExt cx="6298319" cy="3600675"/>
          </a:xfrm>
        </p:grpSpPr>
        <p:grpSp>
          <p:nvGrpSpPr>
            <p:cNvPr id="5126" name="组合 4"/>
            <p:cNvGrpSpPr>
              <a:grpSpLocks/>
            </p:cNvGrpSpPr>
            <p:nvPr/>
          </p:nvGrpSpPr>
          <p:grpSpPr bwMode="auto">
            <a:xfrm>
              <a:off x="0" y="0"/>
              <a:ext cx="570466" cy="407532"/>
              <a:chOff x="0" y="0"/>
              <a:chExt cx="570466" cy="407532"/>
            </a:xfrm>
          </p:grpSpPr>
          <p:sp>
            <p:nvSpPr>
              <p:cNvPr id="5127" name="菱形 1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128" name="泪滴形 1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29" name="泪滴形 1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30" name="菱形 1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5131" name="直接连接符 15"/>
            <p:cNvCxnSpPr>
              <a:cxnSpLocks noChangeShapeType="1"/>
            </p:cNvCxnSpPr>
            <p:nvPr/>
          </p:nvCxnSpPr>
          <p:spPr bwMode="auto">
            <a:xfrm>
              <a:off x="553477" y="223231"/>
              <a:ext cx="515986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5132" name="组合 48"/>
            <p:cNvGrpSpPr>
              <a:grpSpLocks/>
            </p:cNvGrpSpPr>
            <p:nvPr/>
          </p:nvGrpSpPr>
          <p:grpSpPr bwMode="auto">
            <a:xfrm>
              <a:off x="0" y="3193143"/>
              <a:ext cx="570466" cy="407532"/>
              <a:chOff x="0" y="0"/>
              <a:chExt cx="570466" cy="407532"/>
            </a:xfrm>
          </p:grpSpPr>
          <p:sp>
            <p:nvSpPr>
              <p:cNvPr id="5133" name="菱形 49"/>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134" name="泪滴形 50"/>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35" name="泪滴形 51"/>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36" name="菱形 52"/>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5137" name="组合 53"/>
            <p:cNvGrpSpPr>
              <a:grpSpLocks/>
            </p:cNvGrpSpPr>
            <p:nvPr/>
          </p:nvGrpSpPr>
          <p:grpSpPr bwMode="auto">
            <a:xfrm>
              <a:off x="5727853" y="3193143"/>
              <a:ext cx="570466" cy="407532"/>
              <a:chOff x="0" y="0"/>
              <a:chExt cx="570466" cy="407532"/>
            </a:xfrm>
          </p:grpSpPr>
          <p:sp>
            <p:nvSpPr>
              <p:cNvPr id="5138" name="菱形 54"/>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139" name="泪滴形 55"/>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40" name="泪滴形 56"/>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41" name="菱形 57"/>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5142" name="直接连接符 58"/>
            <p:cNvCxnSpPr>
              <a:cxnSpLocks noChangeShapeType="1"/>
            </p:cNvCxnSpPr>
            <p:nvPr/>
          </p:nvCxnSpPr>
          <p:spPr bwMode="auto">
            <a:xfrm>
              <a:off x="553477" y="3395457"/>
              <a:ext cx="515986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5143" name="组合 59"/>
            <p:cNvGrpSpPr>
              <a:grpSpLocks/>
            </p:cNvGrpSpPr>
            <p:nvPr/>
          </p:nvGrpSpPr>
          <p:grpSpPr bwMode="auto">
            <a:xfrm>
              <a:off x="5719026" y="0"/>
              <a:ext cx="570466" cy="407532"/>
              <a:chOff x="0" y="0"/>
              <a:chExt cx="570466" cy="407532"/>
            </a:xfrm>
          </p:grpSpPr>
          <p:sp>
            <p:nvSpPr>
              <p:cNvPr id="5144" name="菱形 60"/>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145" name="泪滴形 61"/>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46" name="泪滴形 62"/>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147" name="菱形 63"/>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5148" name="直接连接符 28"/>
            <p:cNvCxnSpPr>
              <a:cxnSpLocks noChangeShapeType="1"/>
            </p:cNvCxnSpPr>
            <p:nvPr/>
          </p:nvCxnSpPr>
          <p:spPr bwMode="auto">
            <a:xfrm>
              <a:off x="290920" y="403272"/>
              <a:ext cx="0" cy="2758377"/>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5149" name="直接连接符 65"/>
            <p:cNvCxnSpPr>
              <a:cxnSpLocks noChangeShapeType="1"/>
            </p:cNvCxnSpPr>
            <p:nvPr/>
          </p:nvCxnSpPr>
          <p:spPr bwMode="auto">
            <a:xfrm>
              <a:off x="6009946" y="403272"/>
              <a:ext cx="0" cy="2758377"/>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grpSp>
        <p:nvGrpSpPr>
          <p:cNvPr id="5150" name="组合 31"/>
          <p:cNvGrpSpPr>
            <a:grpSpLocks/>
          </p:cNvGrpSpPr>
          <p:nvPr/>
        </p:nvGrpSpPr>
        <p:grpSpPr bwMode="auto">
          <a:xfrm>
            <a:off x="3465437" y="622697"/>
            <a:ext cx="2145030" cy="967558"/>
            <a:chOff x="-245018" y="0"/>
            <a:chExt cx="2859024" cy="1291478"/>
          </a:xfrm>
        </p:grpSpPr>
        <p:sp>
          <p:nvSpPr>
            <p:cNvPr id="5151" name="文本框 66"/>
            <p:cNvSpPr txBox="1">
              <a:spLocks noChangeArrowheads="1"/>
            </p:cNvSpPr>
            <p:nvPr/>
          </p:nvSpPr>
          <p:spPr bwMode="auto">
            <a:xfrm>
              <a:off x="413658" y="0"/>
              <a:ext cx="1597523" cy="80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3300" b="1">
                  <a:solidFill>
                    <a:schemeClr val="bg1"/>
                  </a:solidFill>
                  <a:latin typeface="微软雅黑" pitchFamily="34" charset="-122"/>
                  <a:ea typeface="微软雅黑" pitchFamily="34" charset="-122"/>
                </a:rPr>
                <a:t>目 录</a:t>
              </a:r>
            </a:p>
          </p:txBody>
        </p:sp>
        <p:pic>
          <p:nvPicPr>
            <p:cNvPr id="5152" name="文本框 67"/>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018" y="108854"/>
              <a:ext cx="2859024" cy="1182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grpSp>
      <p:sp>
        <p:nvSpPr>
          <p:cNvPr id="5173" name="文本框 80"/>
          <p:cNvSpPr txBox="1">
            <a:spLocks noChangeArrowheads="1"/>
          </p:cNvSpPr>
          <p:nvPr/>
        </p:nvSpPr>
        <p:spPr bwMode="auto">
          <a:xfrm>
            <a:off x="2999185" y="1782366"/>
            <a:ext cx="3482578"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一、回顾业务场景、研究问题</a:t>
            </a:r>
          </a:p>
        </p:txBody>
      </p:sp>
      <p:sp>
        <p:nvSpPr>
          <p:cNvPr id="5174" name="文本框 81"/>
          <p:cNvSpPr txBox="1">
            <a:spLocks noChangeArrowheads="1"/>
          </p:cNvSpPr>
          <p:nvPr/>
        </p:nvSpPr>
        <p:spPr bwMode="auto">
          <a:xfrm>
            <a:off x="2942665" y="2242842"/>
            <a:ext cx="3657647"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二、数据获取、预处理、存储</a:t>
            </a:r>
          </a:p>
        </p:txBody>
      </p:sp>
      <p:sp>
        <p:nvSpPr>
          <p:cNvPr id="5175" name="文本框 82"/>
          <p:cNvSpPr txBox="1">
            <a:spLocks noChangeArrowheads="1"/>
          </p:cNvSpPr>
          <p:nvPr/>
        </p:nvSpPr>
        <p:spPr bwMode="auto">
          <a:xfrm>
            <a:off x="2999185" y="2720602"/>
            <a:ext cx="3482578"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三、过程中的困难与解决</a:t>
            </a:r>
          </a:p>
        </p:txBody>
      </p:sp>
      <p:sp>
        <p:nvSpPr>
          <p:cNvPr id="5176" name="文本框 83"/>
          <p:cNvSpPr txBox="1">
            <a:spLocks noChangeArrowheads="1"/>
          </p:cNvSpPr>
          <p:nvPr/>
        </p:nvSpPr>
        <p:spPr bwMode="auto">
          <a:xfrm>
            <a:off x="3030200" y="3263618"/>
            <a:ext cx="3482578"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四、数据处理结果展示</a:t>
            </a:r>
          </a:p>
        </p:txBody>
      </p:sp>
      <p:sp>
        <p:nvSpPr>
          <p:cNvPr id="34" name="文本框 83">
            <a:extLst>
              <a:ext uri="{FF2B5EF4-FFF2-40B4-BE49-F238E27FC236}">
                <a16:creationId xmlns:a16="http://schemas.microsoft.com/office/drawing/2014/main" id="{1D1C1715-C789-4166-9EDE-706FCCC6294B}"/>
              </a:ext>
            </a:extLst>
          </p:cNvPr>
          <p:cNvSpPr txBox="1">
            <a:spLocks noChangeArrowheads="1"/>
          </p:cNvSpPr>
          <p:nvPr/>
        </p:nvSpPr>
        <p:spPr bwMode="auto">
          <a:xfrm>
            <a:off x="3030200" y="3806635"/>
            <a:ext cx="3482578"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五、总结</a:t>
            </a:r>
            <a:r>
              <a:rPr lang="en-US" altLang="zh-CN" dirty="0">
                <a:solidFill>
                  <a:schemeClr val="bg1"/>
                </a:solidFill>
                <a:latin typeface="微软雅黑" pitchFamily="34" charset="-122"/>
                <a:ea typeface="微软雅黑" pitchFamily="34" charset="-122"/>
              </a:rPr>
              <a:t> </a:t>
            </a:r>
            <a:r>
              <a:rPr lang="zh-CN" altLang="en-US" dirty="0">
                <a:solidFill>
                  <a:schemeClr val="bg1"/>
                </a:solidFill>
                <a:latin typeface="微软雅黑" pitchFamily="34" charset="-122"/>
                <a:ea typeface="微软雅黑" pitchFamily="34" charset="-122"/>
              </a:rPr>
              <a:t>反思 展望</a:t>
            </a:r>
          </a:p>
        </p:txBody>
      </p:sp>
    </p:spTree>
  </p:cSld>
  <p:clrMapOvr>
    <a:masterClrMapping/>
  </p:clrMapOvr>
  <mc:AlternateContent xmlns:mc="http://schemas.openxmlformats.org/markup-compatibility/2006" xmlns:p14="http://schemas.microsoft.com/office/powerpoint/2010/main">
    <mc:Choice Requires="p14">
      <p:transition spd="slow" p14:dur="900" advTm="8000">
        <p14:warp dir="in"/>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150"/>
                                        </p:tgtEl>
                                        <p:attrNameLst>
                                          <p:attrName>style.visibility</p:attrName>
                                        </p:attrNameLst>
                                      </p:cBhvr>
                                      <p:to>
                                        <p:strVal val="visible"/>
                                      </p:to>
                                    </p:set>
                                    <p:anim calcmode="lin" valueType="num">
                                      <p:cBhvr>
                                        <p:cTn id="7" dur="500" fill="hold"/>
                                        <p:tgtEl>
                                          <p:spTgt spid="5150"/>
                                        </p:tgtEl>
                                        <p:attrNameLst>
                                          <p:attrName>ppt_w</p:attrName>
                                        </p:attrNameLst>
                                      </p:cBhvr>
                                      <p:tavLst>
                                        <p:tav tm="0">
                                          <p:val>
                                            <p:fltVal val="0"/>
                                          </p:val>
                                        </p:tav>
                                        <p:tav tm="100000">
                                          <p:val>
                                            <p:strVal val="#ppt_w"/>
                                          </p:val>
                                        </p:tav>
                                      </p:tavLst>
                                    </p:anim>
                                    <p:anim calcmode="lin" valueType="num">
                                      <p:cBhvr>
                                        <p:cTn id="8" dur="500" fill="hold"/>
                                        <p:tgtEl>
                                          <p:spTgt spid="5150"/>
                                        </p:tgtEl>
                                        <p:attrNameLst>
                                          <p:attrName>ppt_h</p:attrName>
                                        </p:attrNameLst>
                                      </p:cBhvr>
                                      <p:tavLst>
                                        <p:tav tm="0">
                                          <p:val>
                                            <p:fltVal val="0"/>
                                          </p:val>
                                        </p:tav>
                                        <p:tav tm="100000">
                                          <p:val>
                                            <p:strVal val="#ppt_h"/>
                                          </p:val>
                                        </p:tav>
                                      </p:tavLst>
                                    </p:anim>
                                    <p:anim calcmode="lin" valueType="num">
                                      <p:cBhvr>
                                        <p:cTn id="9" dur="500" fill="hold"/>
                                        <p:tgtEl>
                                          <p:spTgt spid="5150"/>
                                        </p:tgtEl>
                                        <p:attrNameLst>
                                          <p:attrName>style.rotation</p:attrName>
                                        </p:attrNameLst>
                                      </p:cBhvr>
                                      <p:tavLst>
                                        <p:tav tm="0">
                                          <p:val>
                                            <p:fltVal val="360"/>
                                          </p:val>
                                        </p:tav>
                                        <p:tav tm="100000">
                                          <p:val>
                                            <p:fltVal val="0"/>
                                          </p:val>
                                        </p:tav>
                                      </p:tavLst>
                                    </p:anim>
                                    <p:animEffect transition="in" filter="fade">
                                      <p:cBhvr>
                                        <p:cTn id="10" dur="500"/>
                                        <p:tgtEl>
                                          <p:spTgt spid="5150"/>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5125"/>
                                        </p:tgtEl>
                                        <p:attrNameLst>
                                          <p:attrName>style.visibility</p:attrName>
                                        </p:attrNameLst>
                                      </p:cBhvr>
                                      <p:to>
                                        <p:strVal val="visible"/>
                                      </p:to>
                                    </p:set>
                                    <p:animEffect transition="in" filter="wheel(1)">
                                      <p:cBhvr>
                                        <p:cTn id="14" dur="2000"/>
                                        <p:tgtEl>
                                          <p:spTgt spid="5125"/>
                                        </p:tgtEl>
                                      </p:cBhvr>
                                    </p:animEffect>
                                  </p:childTnLst>
                                </p:cTn>
                              </p:par>
                            </p:childTnLst>
                          </p:cTn>
                        </p:par>
                        <p:par>
                          <p:cTn id="15" fill="hold">
                            <p:stCondLst>
                              <p:cond delay="2500"/>
                            </p:stCondLst>
                            <p:childTnLst>
                              <p:par>
                                <p:cTn id="16" presetID="42" presetClass="entr" presetSubtype="0" fill="hold" grpId="0" nodeType="afterEffect">
                                  <p:stCondLst>
                                    <p:cond delay="0"/>
                                  </p:stCondLst>
                                  <p:childTnLst>
                                    <p:set>
                                      <p:cBhvr>
                                        <p:cTn id="17" dur="1" fill="hold">
                                          <p:stCondLst>
                                            <p:cond delay="0"/>
                                          </p:stCondLst>
                                        </p:cTn>
                                        <p:tgtEl>
                                          <p:spTgt spid="5173"/>
                                        </p:tgtEl>
                                        <p:attrNameLst>
                                          <p:attrName>style.visibility</p:attrName>
                                        </p:attrNameLst>
                                      </p:cBhvr>
                                      <p:to>
                                        <p:strVal val="visible"/>
                                      </p:to>
                                    </p:set>
                                    <p:animEffect transition="in" filter="fade">
                                      <p:cBhvr>
                                        <p:cTn id="18" dur="1000"/>
                                        <p:tgtEl>
                                          <p:spTgt spid="5173"/>
                                        </p:tgtEl>
                                      </p:cBhvr>
                                    </p:animEffect>
                                    <p:anim calcmode="lin" valueType="num">
                                      <p:cBhvr>
                                        <p:cTn id="19" dur="1000" fill="hold"/>
                                        <p:tgtEl>
                                          <p:spTgt spid="5173"/>
                                        </p:tgtEl>
                                        <p:attrNameLst>
                                          <p:attrName>ppt_x</p:attrName>
                                        </p:attrNameLst>
                                      </p:cBhvr>
                                      <p:tavLst>
                                        <p:tav tm="0">
                                          <p:val>
                                            <p:strVal val="#ppt_x"/>
                                          </p:val>
                                        </p:tav>
                                        <p:tav tm="100000">
                                          <p:val>
                                            <p:strVal val="#ppt_x"/>
                                          </p:val>
                                        </p:tav>
                                      </p:tavLst>
                                    </p:anim>
                                    <p:anim calcmode="lin" valueType="num">
                                      <p:cBhvr>
                                        <p:cTn id="20" dur="1000" fill="hold"/>
                                        <p:tgtEl>
                                          <p:spTgt spid="5173"/>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200"/>
                                  </p:stCondLst>
                                  <p:childTnLst>
                                    <p:set>
                                      <p:cBhvr>
                                        <p:cTn id="22" dur="1" fill="hold">
                                          <p:stCondLst>
                                            <p:cond delay="0"/>
                                          </p:stCondLst>
                                        </p:cTn>
                                        <p:tgtEl>
                                          <p:spTgt spid="5174"/>
                                        </p:tgtEl>
                                        <p:attrNameLst>
                                          <p:attrName>style.visibility</p:attrName>
                                        </p:attrNameLst>
                                      </p:cBhvr>
                                      <p:to>
                                        <p:strVal val="visible"/>
                                      </p:to>
                                    </p:set>
                                    <p:animEffect transition="in" filter="fade">
                                      <p:cBhvr>
                                        <p:cTn id="23" dur="1000"/>
                                        <p:tgtEl>
                                          <p:spTgt spid="5174"/>
                                        </p:tgtEl>
                                      </p:cBhvr>
                                    </p:animEffect>
                                    <p:anim calcmode="lin" valueType="num">
                                      <p:cBhvr>
                                        <p:cTn id="24" dur="1000" fill="hold"/>
                                        <p:tgtEl>
                                          <p:spTgt spid="5174"/>
                                        </p:tgtEl>
                                        <p:attrNameLst>
                                          <p:attrName>ppt_x</p:attrName>
                                        </p:attrNameLst>
                                      </p:cBhvr>
                                      <p:tavLst>
                                        <p:tav tm="0">
                                          <p:val>
                                            <p:strVal val="#ppt_x"/>
                                          </p:val>
                                        </p:tav>
                                        <p:tav tm="100000">
                                          <p:val>
                                            <p:strVal val="#ppt_x"/>
                                          </p:val>
                                        </p:tav>
                                      </p:tavLst>
                                    </p:anim>
                                    <p:anim calcmode="lin" valueType="num">
                                      <p:cBhvr>
                                        <p:cTn id="25" dur="1000" fill="hold"/>
                                        <p:tgtEl>
                                          <p:spTgt spid="5174"/>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400"/>
                                  </p:stCondLst>
                                  <p:childTnLst>
                                    <p:set>
                                      <p:cBhvr>
                                        <p:cTn id="27" dur="1" fill="hold">
                                          <p:stCondLst>
                                            <p:cond delay="0"/>
                                          </p:stCondLst>
                                        </p:cTn>
                                        <p:tgtEl>
                                          <p:spTgt spid="5175"/>
                                        </p:tgtEl>
                                        <p:attrNameLst>
                                          <p:attrName>style.visibility</p:attrName>
                                        </p:attrNameLst>
                                      </p:cBhvr>
                                      <p:to>
                                        <p:strVal val="visible"/>
                                      </p:to>
                                    </p:set>
                                    <p:animEffect transition="in" filter="fade">
                                      <p:cBhvr>
                                        <p:cTn id="28" dur="1000"/>
                                        <p:tgtEl>
                                          <p:spTgt spid="5175"/>
                                        </p:tgtEl>
                                      </p:cBhvr>
                                    </p:animEffect>
                                    <p:anim calcmode="lin" valueType="num">
                                      <p:cBhvr>
                                        <p:cTn id="29" dur="1000" fill="hold"/>
                                        <p:tgtEl>
                                          <p:spTgt spid="5175"/>
                                        </p:tgtEl>
                                        <p:attrNameLst>
                                          <p:attrName>ppt_x</p:attrName>
                                        </p:attrNameLst>
                                      </p:cBhvr>
                                      <p:tavLst>
                                        <p:tav tm="0">
                                          <p:val>
                                            <p:strVal val="#ppt_x"/>
                                          </p:val>
                                        </p:tav>
                                        <p:tav tm="100000">
                                          <p:val>
                                            <p:strVal val="#ppt_x"/>
                                          </p:val>
                                        </p:tav>
                                      </p:tavLst>
                                    </p:anim>
                                    <p:anim calcmode="lin" valueType="num">
                                      <p:cBhvr>
                                        <p:cTn id="30" dur="1000" fill="hold"/>
                                        <p:tgtEl>
                                          <p:spTgt spid="5175"/>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600"/>
                                  </p:stCondLst>
                                  <p:childTnLst>
                                    <p:set>
                                      <p:cBhvr>
                                        <p:cTn id="32" dur="1" fill="hold">
                                          <p:stCondLst>
                                            <p:cond delay="0"/>
                                          </p:stCondLst>
                                        </p:cTn>
                                        <p:tgtEl>
                                          <p:spTgt spid="5176"/>
                                        </p:tgtEl>
                                        <p:attrNameLst>
                                          <p:attrName>style.visibility</p:attrName>
                                        </p:attrNameLst>
                                      </p:cBhvr>
                                      <p:to>
                                        <p:strVal val="visible"/>
                                      </p:to>
                                    </p:set>
                                    <p:animEffect transition="in" filter="fade">
                                      <p:cBhvr>
                                        <p:cTn id="33" dur="1000"/>
                                        <p:tgtEl>
                                          <p:spTgt spid="5176"/>
                                        </p:tgtEl>
                                      </p:cBhvr>
                                    </p:animEffect>
                                    <p:anim calcmode="lin" valueType="num">
                                      <p:cBhvr>
                                        <p:cTn id="34" dur="1000" fill="hold"/>
                                        <p:tgtEl>
                                          <p:spTgt spid="5176"/>
                                        </p:tgtEl>
                                        <p:attrNameLst>
                                          <p:attrName>ppt_x</p:attrName>
                                        </p:attrNameLst>
                                      </p:cBhvr>
                                      <p:tavLst>
                                        <p:tav tm="0">
                                          <p:val>
                                            <p:strVal val="#ppt_x"/>
                                          </p:val>
                                        </p:tav>
                                        <p:tav tm="100000">
                                          <p:val>
                                            <p:strVal val="#ppt_x"/>
                                          </p:val>
                                        </p:tav>
                                      </p:tavLst>
                                    </p:anim>
                                    <p:anim calcmode="lin" valueType="num">
                                      <p:cBhvr>
                                        <p:cTn id="35" dur="1000" fill="hold"/>
                                        <p:tgtEl>
                                          <p:spTgt spid="5176"/>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60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1000"/>
                                        <p:tgtEl>
                                          <p:spTgt spid="34"/>
                                        </p:tgtEl>
                                      </p:cBhvr>
                                    </p:animEffect>
                                    <p:anim calcmode="lin" valueType="num">
                                      <p:cBhvr>
                                        <p:cTn id="39" dur="1000" fill="hold"/>
                                        <p:tgtEl>
                                          <p:spTgt spid="34"/>
                                        </p:tgtEl>
                                        <p:attrNameLst>
                                          <p:attrName>ppt_x</p:attrName>
                                        </p:attrNameLst>
                                      </p:cBhvr>
                                      <p:tavLst>
                                        <p:tav tm="0">
                                          <p:val>
                                            <p:strVal val="#ppt_x"/>
                                          </p:val>
                                        </p:tav>
                                        <p:tav tm="100000">
                                          <p:val>
                                            <p:strVal val="#ppt_x"/>
                                          </p:val>
                                        </p:tav>
                                      </p:tavLst>
                                    </p:anim>
                                    <p:anim calcmode="lin" valueType="num">
                                      <p:cBhvr>
                                        <p:cTn id="40"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3" grpId="0"/>
      <p:bldP spid="5174" grpId="0"/>
      <p:bldP spid="5175" grpId="0"/>
      <p:bldP spid="5176"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en-US" altLang="zh-CN" dirty="0">
                <a:solidFill>
                  <a:schemeClr val="bg1"/>
                </a:solidFill>
                <a:latin typeface="微软雅黑" pitchFamily="34" charset="-122"/>
                <a:ea typeface="微软雅黑" pitchFamily="34" charset="-122"/>
              </a:rPr>
              <a:t>k</a:t>
            </a:r>
            <a:r>
              <a:rPr lang="zh-CN" altLang="en-US" dirty="0">
                <a:solidFill>
                  <a:schemeClr val="bg1"/>
                </a:solidFill>
                <a:latin typeface="微软雅黑" pitchFamily="34" charset="-122"/>
                <a:ea typeface="微软雅黑" pitchFamily="34" charset="-122"/>
              </a:rPr>
              <a:t>值选取</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rPr>
              <a:t>选取肘部几个</a:t>
            </a:r>
            <a:r>
              <a:rPr lang="en-US" altLang="zh-CN" sz="1600" dirty="0">
                <a:solidFill>
                  <a:schemeClr val="bg1"/>
                </a:solidFill>
                <a:latin typeface="微软雅黑" panose="020B0503020204020204" pitchFamily="34" charset="-122"/>
                <a:ea typeface="微软雅黑" panose="020B0503020204020204" pitchFamily="34" charset="-122"/>
                <a:sym typeface="Arial" pitchFamily="34" charset="0"/>
              </a:rPr>
              <a:t>k</a:t>
            </a:r>
            <a:r>
              <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rPr>
              <a:t>值进行计算，选出聚类效果最优的结果</a:t>
            </a:r>
            <a:endParaRPr lang="zh-CN" altLang="en-US" sz="1600" dirty="0">
              <a:solidFill>
                <a:schemeClr val="bg1"/>
              </a:solidFill>
            </a:endParaRPr>
          </a:p>
        </p:txBody>
      </p:sp>
      <p:pic>
        <p:nvPicPr>
          <p:cNvPr id="4" name="图片 3">
            <a:extLst>
              <a:ext uri="{FF2B5EF4-FFF2-40B4-BE49-F238E27FC236}">
                <a16:creationId xmlns:a16="http://schemas.microsoft.com/office/drawing/2014/main" id="{31F1509E-299D-46C1-89FA-EC7DCA90BC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134" y="1532724"/>
            <a:ext cx="6226340" cy="3462432"/>
          </a:xfrm>
          <a:prstGeom prst="rect">
            <a:avLst/>
          </a:prstGeom>
        </p:spPr>
      </p:pic>
      <p:sp>
        <p:nvSpPr>
          <p:cNvPr id="5" name="箭头: 下 4">
            <a:extLst>
              <a:ext uri="{FF2B5EF4-FFF2-40B4-BE49-F238E27FC236}">
                <a16:creationId xmlns:a16="http://schemas.microsoft.com/office/drawing/2014/main" id="{A0AD7267-3257-46F0-9F58-FCD5E92E1033}"/>
              </a:ext>
            </a:extLst>
          </p:cNvPr>
          <p:cNvSpPr/>
          <p:nvPr/>
        </p:nvSpPr>
        <p:spPr bwMode="auto">
          <a:xfrm>
            <a:off x="3515746" y="2728912"/>
            <a:ext cx="375046" cy="885825"/>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pic>
        <p:nvPicPr>
          <p:cNvPr id="2" name="图片 1">
            <a:extLst>
              <a:ext uri="{FF2B5EF4-FFF2-40B4-BE49-F238E27FC236}">
                <a16:creationId xmlns:a16="http://schemas.microsoft.com/office/drawing/2014/main" id="{9B4C455B-3436-4131-B02E-E4B088F19F3D}"/>
              </a:ext>
            </a:extLst>
          </p:cNvPr>
          <p:cNvPicPr>
            <a:picLocks noChangeAspect="1"/>
          </p:cNvPicPr>
          <p:nvPr/>
        </p:nvPicPr>
        <p:blipFill>
          <a:blip r:embed="rId4"/>
          <a:stretch>
            <a:fillRect/>
          </a:stretch>
        </p:blipFill>
        <p:spPr>
          <a:xfrm>
            <a:off x="2478170" y="355928"/>
            <a:ext cx="5387807" cy="4511431"/>
          </a:xfrm>
          <a:prstGeom prst="rect">
            <a:avLst/>
          </a:prstGeom>
        </p:spPr>
      </p:pic>
      <p:cxnSp>
        <p:nvCxnSpPr>
          <p:cNvPr id="6" name="直接连接符 5">
            <a:extLst>
              <a:ext uri="{FF2B5EF4-FFF2-40B4-BE49-F238E27FC236}">
                <a16:creationId xmlns:a16="http://schemas.microsoft.com/office/drawing/2014/main" id="{D620C7BD-E57F-47EB-B0DE-B41A8D635EB3}"/>
              </a:ext>
            </a:extLst>
          </p:cNvPr>
          <p:cNvCxnSpPr/>
          <p:nvPr/>
        </p:nvCxnSpPr>
        <p:spPr bwMode="auto">
          <a:xfrm>
            <a:off x="1978818" y="2825754"/>
            <a:ext cx="6836569" cy="0"/>
          </a:xfrm>
          <a:prstGeom prst="line">
            <a:avLst/>
          </a:prstGeom>
          <a:ln w="57150">
            <a:solidFill>
              <a:srgbClr val="FF0000"/>
            </a:solidFill>
            <a:headEnd type="none" w="med" len="med"/>
            <a:tailEnd type="none" w="med" len="med"/>
          </a:ln>
        </p:spPr>
        <p:style>
          <a:lnRef idx="2">
            <a:schemeClr val="accent2"/>
          </a:lnRef>
          <a:fillRef idx="0">
            <a:schemeClr val="accent2"/>
          </a:fillRef>
          <a:effectRef idx="1">
            <a:schemeClr val="accent2"/>
          </a:effectRef>
          <a:fontRef idx="minor">
            <a:schemeClr val="tx1"/>
          </a:fontRef>
        </p:style>
      </p:cxnSp>
      <p:sp>
        <p:nvSpPr>
          <p:cNvPr id="15" name="文本框 25">
            <a:extLst>
              <a:ext uri="{FF2B5EF4-FFF2-40B4-BE49-F238E27FC236}">
                <a16:creationId xmlns:a16="http://schemas.microsoft.com/office/drawing/2014/main" id="{11E9902E-B14E-45FE-8056-C7B208C8B66A}"/>
              </a:ext>
            </a:extLst>
          </p:cNvPr>
          <p:cNvSpPr txBox="1">
            <a:spLocks noChangeArrowheads="1"/>
          </p:cNvSpPr>
          <p:nvPr/>
        </p:nvSpPr>
        <p:spPr bwMode="auto">
          <a:xfrm>
            <a:off x="486917" y="2392352"/>
            <a:ext cx="2296716"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en-US" altLang="zh-CN" sz="2400" b="1" dirty="0">
                <a:solidFill>
                  <a:schemeClr val="accent1">
                    <a:lumMod val="75000"/>
                  </a:schemeClr>
                </a:solidFill>
                <a:latin typeface="微软雅黑" pitchFamily="34" charset="-122"/>
                <a:ea typeface="微软雅黑" pitchFamily="34" charset="-122"/>
              </a:rPr>
              <a:t>k</a:t>
            </a:r>
            <a:r>
              <a:rPr lang="zh-CN" altLang="en-US" sz="2400" b="1" dirty="0">
                <a:solidFill>
                  <a:schemeClr val="accent1">
                    <a:lumMod val="75000"/>
                  </a:schemeClr>
                </a:solidFill>
                <a:latin typeface="微软雅黑" pitchFamily="34" charset="-122"/>
                <a:ea typeface="微软雅黑" pitchFamily="34" charset="-122"/>
              </a:rPr>
              <a:t> </a:t>
            </a:r>
            <a:r>
              <a:rPr lang="en-US" altLang="zh-CN" sz="2400" b="1" dirty="0">
                <a:solidFill>
                  <a:schemeClr val="accent1">
                    <a:lumMod val="75000"/>
                  </a:schemeClr>
                </a:solidFill>
                <a:latin typeface="微软雅黑" pitchFamily="34" charset="-122"/>
                <a:ea typeface="微软雅黑" pitchFamily="34" charset="-122"/>
              </a:rPr>
              <a:t>== 40</a:t>
            </a:r>
            <a:endParaRPr lang="zh-CN" altLang="en-US" sz="2400" b="1" dirty="0">
              <a:solidFill>
                <a:schemeClr val="accent1">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627316838"/>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所有数据的效果</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rPr>
              <a:t>这是所有数据的聚类结果，发现效果</a:t>
            </a:r>
            <a:r>
              <a:rPr lang="en-US" altLang="zh-CN" sz="1600" dirty="0">
                <a:solidFill>
                  <a:schemeClr val="bg1"/>
                </a:solidFill>
              </a:rPr>
              <a:t>cost</a:t>
            </a:r>
            <a:r>
              <a:rPr lang="zh-CN" altLang="en-US" sz="1600" dirty="0">
                <a:solidFill>
                  <a:schemeClr val="bg1"/>
                </a:solidFill>
              </a:rPr>
              <a:t>变化如下，但是根据肘部</a:t>
            </a:r>
            <a:r>
              <a:rPr lang="en-US" altLang="zh-CN" sz="1600" dirty="0">
                <a:solidFill>
                  <a:schemeClr val="bg1"/>
                </a:solidFill>
              </a:rPr>
              <a:t>k</a:t>
            </a:r>
            <a:r>
              <a:rPr lang="zh-CN" altLang="en-US" sz="1600" dirty="0">
                <a:solidFill>
                  <a:schemeClr val="bg1"/>
                </a:solidFill>
              </a:rPr>
              <a:t>值聚出来的效果一般</a:t>
            </a:r>
          </a:p>
        </p:txBody>
      </p:sp>
      <p:pic>
        <p:nvPicPr>
          <p:cNvPr id="2" name="图片 1">
            <a:extLst>
              <a:ext uri="{FF2B5EF4-FFF2-40B4-BE49-F238E27FC236}">
                <a16:creationId xmlns:a16="http://schemas.microsoft.com/office/drawing/2014/main" id="{F9EC12C7-0E3A-4F4F-BCAB-7B2A0B960455}"/>
              </a:ext>
            </a:extLst>
          </p:cNvPr>
          <p:cNvPicPr>
            <a:picLocks noChangeAspect="1"/>
          </p:cNvPicPr>
          <p:nvPr/>
        </p:nvPicPr>
        <p:blipFill>
          <a:blip r:embed="rId3"/>
          <a:stretch>
            <a:fillRect/>
          </a:stretch>
        </p:blipFill>
        <p:spPr>
          <a:xfrm>
            <a:off x="1348527" y="1367677"/>
            <a:ext cx="6446946" cy="3565392"/>
          </a:xfrm>
          <a:prstGeom prst="rect">
            <a:avLst/>
          </a:prstGeom>
        </p:spPr>
      </p:pic>
    </p:spTree>
    <p:extLst>
      <p:ext uri="{BB962C8B-B14F-4D97-AF65-F5344CB8AC3E}">
        <p14:creationId xmlns:p14="http://schemas.microsoft.com/office/powerpoint/2010/main" val="3594669481"/>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职业匹配</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424736" y="1769480"/>
            <a:ext cx="2774008"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600" dirty="0">
                <a:solidFill>
                  <a:schemeClr val="bg1"/>
                </a:solidFill>
                <a:latin typeface="微软雅黑" pitchFamily="34" charset="-122"/>
                <a:ea typeface="微软雅黑" pitchFamily="34" charset="-122"/>
                <a:sym typeface="微软雅黑" pitchFamily="34" charset="-122"/>
              </a:rPr>
              <a:t>根据用户所输入的技术栈掌握程度信息，生成用户的技术栈组成百分比，通过欧氏距离与计算出的</a:t>
            </a:r>
            <a:r>
              <a:rPr lang="en-US" altLang="zh-CN" sz="1600" dirty="0">
                <a:solidFill>
                  <a:schemeClr val="bg1"/>
                </a:solidFill>
                <a:latin typeface="微软雅黑" pitchFamily="34" charset="-122"/>
                <a:ea typeface="微软雅黑" pitchFamily="34" charset="-122"/>
                <a:sym typeface="微软雅黑" pitchFamily="34" charset="-122"/>
              </a:rPr>
              <a:t>k</a:t>
            </a:r>
            <a:r>
              <a:rPr lang="zh-CN" altLang="en-US" sz="1600" dirty="0">
                <a:solidFill>
                  <a:schemeClr val="bg1"/>
                </a:solidFill>
                <a:latin typeface="微软雅黑" pitchFamily="34" charset="-122"/>
                <a:ea typeface="微软雅黑" pitchFamily="34" charset="-122"/>
                <a:sym typeface="微软雅黑" pitchFamily="34" charset="-122"/>
              </a:rPr>
              <a:t>个核的技术栈要求百分比进行匹配计算，获得该用户最合适的职业类型，再计算该类型下最合适的岗位推荐。</a:t>
            </a:r>
            <a:endParaRPr lang="en-US" altLang="zh-CN" sz="1600" dirty="0">
              <a:solidFill>
                <a:schemeClr val="bg1"/>
              </a:solidFill>
              <a:latin typeface="微软雅黑" pitchFamily="34" charset="-122"/>
              <a:ea typeface="微软雅黑" pitchFamily="34" charset="-122"/>
              <a:sym typeface="微软雅黑" pitchFamily="34" charset="-122"/>
            </a:endParaRPr>
          </a:p>
        </p:txBody>
      </p:sp>
      <p:pic>
        <p:nvPicPr>
          <p:cNvPr id="2" name="图片 1">
            <a:extLst>
              <a:ext uri="{FF2B5EF4-FFF2-40B4-BE49-F238E27FC236}">
                <a16:creationId xmlns:a16="http://schemas.microsoft.com/office/drawing/2014/main" id="{A5153AAF-6E48-41DB-8BCE-3507C654846D}"/>
              </a:ext>
            </a:extLst>
          </p:cNvPr>
          <p:cNvPicPr>
            <a:picLocks noChangeAspect="1"/>
          </p:cNvPicPr>
          <p:nvPr/>
        </p:nvPicPr>
        <p:blipFill>
          <a:blip r:embed="rId3"/>
          <a:stretch>
            <a:fillRect/>
          </a:stretch>
        </p:blipFill>
        <p:spPr>
          <a:xfrm>
            <a:off x="3600451" y="761778"/>
            <a:ext cx="3912812" cy="3779224"/>
          </a:xfrm>
          <a:prstGeom prst="rect">
            <a:avLst/>
          </a:prstGeom>
        </p:spPr>
      </p:pic>
    </p:spTree>
    <p:extLst>
      <p:ext uri="{BB962C8B-B14F-4D97-AF65-F5344CB8AC3E}">
        <p14:creationId xmlns:p14="http://schemas.microsoft.com/office/powerpoint/2010/main" val="2022734196"/>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5">
            <a:extLst>
              <a:ext uri="{FF2B5EF4-FFF2-40B4-BE49-F238E27FC236}">
                <a16:creationId xmlns:a16="http://schemas.microsoft.com/office/drawing/2014/main" id="{21ADA740-1AE1-4977-8780-2DD60FFDC183}"/>
              </a:ext>
            </a:extLst>
          </p:cNvPr>
          <p:cNvSpPr txBox="1">
            <a:spLocks noChangeArrowheads="1"/>
          </p:cNvSpPr>
          <p:nvPr/>
        </p:nvSpPr>
        <p:spPr bwMode="auto">
          <a:xfrm>
            <a:off x="740568" y="384572"/>
            <a:ext cx="3102769"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err="1">
                <a:solidFill>
                  <a:schemeClr val="bg1"/>
                </a:solidFill>
                <a:latin typeface="微软雅黑" pitchFamily="34" charset="-122"/>
                <a:ea typeface="微软雅黑" pitchFamily="34" charset="-122"/>
              </a:rPr>
              <a:t>hadoop</a:t>
            </a:r>
            <a:r>
              <a:rPr lang="zh-CN" altLang="en-US" dirty="0">
                <a:solidFill>
                  <a:schemeClr val="bg1"/>
                </a:solidFill>
                <a:latin typeface="微软雅黑" pitchFamily="34" charset="-122"/>
                <a:ea typeface="微软雅黑" pitchFamily="34" charset="-122"/>
              </a:rPr>
              <a:t>集群</a:t>
            </a:r>
            <a:r>
              <a:rPr lang="en-US" altLang="zh-CN" dirty="0">
                <a:solidFill>
                  <a:schemeClr val="bg1"/>
                </a:solidFill>
                <a:latin typeface="微软雅黑" pitchFamily="34" charset="-122"/>
                <a:ea typeface="微软雅黑" pitchFamily="34" charset="-122"/>
              </a:rPr>
              <a:t>——jar</a:t>
            </a:r>
            <a:r>
              <a:rPr lang="zh-CN" altLang="en-US" dirty="0">
                <a:solidFill>
                  <a:schemeClr val="bg1"/>
                </a:solidFill>
                <a:latin typeface="微软雅黑" pitchFamily="34" charset="-122"/>
                <a:ea typeface="微软雅黑" pitchFamily="34" charset="-122"/>
              </a:rPr>
              <a:t>包</a:t>
            </a:r>
          </a:p>
        </p:txBody>
      </p:sp>
      <p:grpSp>
        <p:nvGrpSpPr>
          <p:cNvPr id="5" name="组合 26">
            <a:extLst>
              <a:ext uri="{FF2B5EF4-FFF2-40B4-BE49-F238E27FC236}">
                <a16:creationId xmlns:a16="http://schemas.microsoft.com/office/drawing/2014/main" id="{A55D3720-E910-497C-9573-5603712D5288}"/>
              </a:ext>
            </a:extLst>
          </p:cNvPr>
          <p:cNvGrpSpPr>
            <a:grpSpLocks/>
          </p:cNvGrpSpPr>
          <p:nvPr/>
        </p:nvGrpSpPr>
        <p:grpSpPr bwMode="auto">
          <a:xfrm>
            <a:off x="346472" y="634603"/>
            <a:ext cx="2614613" cy="232172"/>
            <a:chOff x="0" y="0"/>
            <a:chExt cx="3275216" cy="291392"/>
          </a:xfrm>
        </p:grpSpPr>
        <p:sp>
          <p:nvSpPr>
            <p:cNvPr id="6" name="菱形 28">
              <a:extLst>
                <a:ext uri="{FF2B5EF4-FFF2-40B4-BE49-F238E27FC236}">
                  <a16:creationId xmlns:a16="http://schemas.microsoft.com/office/drawing/2014/main" id="{29529183-3908-4FCC-BE84-95856589DA3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7" name="泪滴形 29">
              <a:extLst>
                <a:ext uri="{FF2B5EF4-FFF2-40B4-BE49-F238E27FC236}">
                  <a16:creationId xmlns:a16="http://schemas.microsoft.com/office/drawing/2014/main" id="{0D302579-6C19-4FF1-BAB7-929EA8FC3467}"/>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8" name="泪滴形 30">
              <a:extLst>
                <a:ext uri="{FF2B5EF4-FFF2-40B4-BE49-F238E27FC236}">
                  <a16:creationId xmlns:a16="http://schemas.microsoft.com/office/drawing/2014/main" id="{369F9109-2884-4ECE-89AB-E05CDBDE5F55}"/>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 name="菱形 31">
              <a:extLst>
                <a:ext uri="{FF2B5EF4-FFF2-40B4-BE49-F238E27FC236}">
                  <a16:creationId xmlns:a16="http://schemas.microsoft.com/office/drawing/2014/main" id="{5C8250A3-B3D5-4260-BF68-D2CF0428D76E}"/>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 name="直接连接符 32">
              <a:extLst>
                <a:ext uri="{FF2B5EF4-FFF2-40B4-BE49-F238E27FC236}">
                  <a16:creationId xmlns:a16="http://schemas.microsoft.com/office/drawing/2014/main" id="{649EC5DF-EF25-4CEB-A860-7DE2CDDEB8BB}"/>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3" name="图片 2">
            <a:extLst>
              <a:ext uri="{FF2B5EF4-FFF2-40B4-BE49-F238E27FC236}">
                <a16:creationId xmlns:a16="http://schemas.microsoft.com/office/drawing/2014/main" id="{DE7018B2-FACD-48ED-9168-1FEC225518C7}"/>
              </a:ext>
            </a:extLst>
          </p:cNvPr>
          <p:cNvPicPr>
            <a:picLocks noChangeAspect="1"/>
          </p:cNvPicPr>
          <p:nvPr/>
        </p:nvPicPr>
        <p:blipFill>
          <a:blip r:embed="rId2"/>
          <a:stretch>
            <a:fillRect/>
          </a:stretch>
        </p:blipFill>
        <p:spPr>
          <a:xfrm>
            <a:off x="695926" y="1253635"/>
            <a:ext cx="7624916" cy="3505293"/>
          </a:xfrm>
          <a:prstGeom prst="rect">
            <a:avLst/>
          </a:prstGeom>
        </p:spPr>
      </p:pic>
      <p:sp>
        <p:nvSpPr>
          <p:cNvPr id="11" name="椭圆 10">
            <a:extLst>
              <a:ext uri="{FF2B5EF4-FFF2-40B4-BE49-F238E27FC236}">
                <a16:creationId xmlns:a16="http://schemas.microsoft.com/office/drawing/2014/main" id="{4126B61B-0295-4966-A7B8-0571A79049C3}"/>
              </a:ext>
            </a:extLst>
          </p:cNvPr>
          <p:cNvSpPr/>
          <p:nvPr/>
        </p:nvSpPr>
        <p:spPr bwMode="auto">
          <a:xfrm>
            <a:off x="5958349" y="2910591"/>
            <a:ext cx="1260987" cy="626806"/>
          </a:xfrm>
          <a:prstGeom prst="ellipse">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Tree>
    <p:extLst>
      <p:ext uri="{BB962C8B-B14F-4D97-AF65-F5344CB8AC3E}">
        <p14:creationId xmlns:p14="http://schemas.microsoft.com/office/powerpoint/2010/main" val="184675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4"/>
                                        </p:tgtEl>
                                        <p:attrNameLst>
                                          <p:attrName>style.visibility</p:attrName>
                                        </p:attrNameLst>
                                      </p:cBhvr>
                                      <p:to>
                                        <p:strVal val="visible"/>
                                      </p:to>
                                    </p:set>
                                    <p:anim by="(-#ppt_w*2)" calcmode="lin" valueType="num">
                                      <p:cBhvr rctx="PPT">
                                        <p:cTn id="11" dur="500" autoRev="1" fill="hold">
                                          <p:stCondLst>
                                            <p:cond delay="0"/>
                                          </p:stCondLst>
                                        </p:cTn>
                                        <p:tgtEl>
                                          <p:spTgt spid="4"/>
                                        </p:tgtEl>
                                        <p:attrNameLst>
                                          <p:attrName>ppt_w</p:attrName>
                                        </p:attrNameLst>
                                      </p:cBhvr>
                                    </p:anim>
                                    <p:anim by="(#ppt_w*0.50)" calcmode="lin" valueType="num">
                                      <p:cBhvr>
                                        <p:cTn id="12" dur="500" decel="50000" autoRev="1" fill="hold">
                                          <p:stCondLst>
                                            <p:cond delay="0"/>
                                          </p:stCondLst>
                                        </p:cTn>
                                        <p:tgtEl>
                                          <p:spTgt spid="4"/>
                                        </p:tgtEl>
                                        <p:attrNameLst>
                                          <p:attrName>ppt_x</p:attrName>
                                        </p:attrNameLst>
                                      </p:cBhvr>
                                    </p:anim>
                                    <p:anim from="(-#ppt_h/2)" to="(#ppt_y)" calcmode="lin" valueType="num">
                                      <p:cBhvr>
                                        <p:cTn id="13" dur="1000" fill="hold">
                                          <p:stCondLst>
                                            <p:cond delay="0"/>
                                          </p:stCondLst>
                                        </p:cTn>
                                        <p:tgtEl>
                                          <p:spTgt spid="4"/>
                                        </p:tgtEl>
                                        <p:attrNameLst>
                                          <p:attrName>ppt_y</p:attrName>
                                        </p:attrNameLst>
                                      </p:cBhvr>
                                    </p:anim>
                                    <p:animRot by="21600000">
                                      <p:cBhvr>
                                        <p:cTn id="14" dur="1000"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5">
            <a:extLst>
              <a:ext uri="{FF2B5EF4-FFF2-40B4-BE49-F238E27FC236}">
                <a16:creationId xmlns:a16="http://schemas.microsoft.com/office/drawing/2014/main" id="{21ADA740-1AE1-4977-8780-2DD60FFDC183}"/>
              </a:ext>
            </a:extLst>
          </p:cNvPr>
          <p:cNvSpPr txBox="1">
            <a:spLocks noChangeArrowheads="1"/>
          </p:cNvSpPr>
          <p:nvPr/>
        </p:nvSpPr>
        <p:spPr bwMode="auto">
          <a:xfrm>
            <a:off x="740568" y="384572"/>
            <a:ext cx="3102769"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err="1">
                <a:solidFill>
                  <a:schemeClr val="bg1"/>
                </a:solidFill>
                <a:latin typeface="微软雅黑" pitchFamily="34" charset="-122"/>
                <a:ea typeface="微软雅黑" pitchFamily="34" charset="-122"/>
              </a:rPr>
              <a:t>hadoop</a:t>
            </a:r>
            <a:r>
              <a:rPr lang="zh-CN" altLang="en-US" dirty="0">
                <a:solidFill>
                  <a:schemeClr val="bg1"/>
                </a:solidFill>
                <a:latin typeface="微软雅黑" pitchFamily="34" charset="-122"/>
                <a:ea typeface="微软雅黑" pitchFamily="34" charset="-122"/>
              </a:rPr>
              <a:t>集群</a:t>
            </a:r>
            <a:r>
              <a:rPr lang="en-US" altLang="zh-CN" dirty="0">
                <a:solidFill>
                  <a:schemeClr val="bg1"/>
                </a:solidFill>
                <a:latin typeface="微软雅黑" pitchFamily="34" charset="-122"/>
                <a:ea typeface="微软雅黑" pitchFamily="34" charset="-122"/>
              </a:rPr>
              <a:t>——</a:t>
            </a:r>
            <a:r>
              <a:rPr lang="zh-CN" altLang="en-US" dirty="0">
                <a:solidFill>
                  <a:schemeClr val="bg1"/>
                </a:solidFill>
                <a:latin typeface="微软雅黑" pitchFamily="34" charset="-122"/>
                <a:ea typeface="微软雅黑" pitchFamily="34" charset="-122"/>
              </a:rPr>
              <a:t>数据文件</a:t>
            </a:r>
          </a:p>
        </p:txBody>
      </p:sp>
      <p:grpSp>
        <p:nvGrpSpPr>
          <p:cNvPr id="5" name="组合 26">
            <a:extLst>
              <a:ext uri="{FF2B5EF4-FFF2-40B4-BE49-F238E27FC236}">
                <a16:creationId xmlns:a16="http://schemas.microsoft.com/office/drawing/2014/main" id="{A55D3720-E910-497C-9573-5603712D5288}"/>
              </a:ext>
            </a:extLst>
          </p:cNvPr>
          <p:cNvGrpSpPr>
            <a:grpSpLocks/>
          </p:cNvGrpSpPr>
          <p:nvPr/>
        </p:nvGrpSpPr>
        <p:grpSpPr bwMode="auto">
          <a:xfrm>
            <a:off x="346472" y="634603"/>
            <a:ext cx="2614613" cy="232172"/>
            <a:chOff x="0" y="0"/>
            <a:chExt cx="3275216" cy="291392"/>
          </a:xfrm>
        </p:grpSpPr>
        <p:sp>
          <p:nvSpPr>
            <p:cNvPr id="6" name="菱形 28">
              <a:extLst>
                <a:ext uri="{FF2B5EF4-FFF2-40B4-BE49-F238E27FC236}">
                  <a16:creationId xmlns:a16="http://schemas.microsoft.com/office/drawing/2014/main" id="{29529183-3908-4FCC-BE84-95856589DA3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7" name="泪滴形 29">
              <a:extLst>
                <a:ext uri="{FF2B5EF4-FFF2-40B4-BE49-F238E27FC236}">
                  <a16:creationId xmlns:a16="http://schemas.microsoft.com/office/drawing/2014/main" id="{0D302579-6C19-4FF1-BAB7-929EA8FC3467}"/>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8" name="泪滴形 30">
              <a:extLst>
                <a:ext uri="{FF2B5EF4-FFF2-40B4-BE49-F238E27FC236}">
                  <a16:creationId xmlns:a16="http://schemas.microsoft.com/office/drawing/2014/main" id="{369F9109-2884-4ECE-89AB-E05CDBDE5F55}"/>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 name="菱形 31">
              <a:extLst>
                <a:ext uri="{FF2B5EF4-FFF2-40B4-BE49-F238E27FC236}">
                  <a16:creationId xmlns:a16="http://schemas.microsoft.com/office/drawing/2014/main" id="{5C8250A3-B3D5-4260-BF68-D2CF0428D76E}"/>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 name="直接连接符 32">
              <a:extLst>
                <a:ext uri="{FF2B5EF4-FFF2-40B4-BE49-F238E27FC236}">
                  <a16:creationId xmlns:a16="http://schemas.microsoft.com/office/drawing/2014/main" id="{649EC5DF-EF25-4CEB-A860-7DE2CDDEB8BB}"/>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12" name="图片 11">
            <a:extLst>
              <a:ext uri="{FF2B5EF4-FFF2-40B4-BE49-F238E27FC236}">
                <a16:creationId xmlns:a16="http://schemas.microsoft.com/office/drawing/2014/main" id="{18962CC5-E5F7-457A-94CD-3168EF26FA02}"/>
              </a:ext>
            </a:extLst>
          </p:cNvPr>
          <p:cNvPicPr>
            <a:picLocks noChangeAspect="1"/>
          </p:cNvPicPr>
          <p:nvPr/>
        </p:nvPicPr>
        <p:blipFill>
          <a:blip r:embed="rId2"/>
          <a:stretch>
            <a:fillRect/>
          </a:stretch>
        </p:blipFill>
        <p:spPr>
          <a:xfrm>
            <a:off x="613786" y="1315063"/>
            <a:ext cx="7829550" cy="3326913"/>
          </a:xfrm>
          <a:prstGeom prst="rect">
            <a:avLst/>
          </a:prstGeom>
        </p:spPr>
      </p:pic>
    </p:spTree>
    <p:extLst>
      <p:ext uri="{BB962C8B-B14F-4D97-AF65-F5344CB8AC3E}">
        <p14:creationId xmlns:p14="http://schemas.microsoft.com/office/powerpoint/2010/main" val="2192064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4"/>
                                        </p:tgtEl>
                                        <p:attrNameLst>
                                          <p:attrName>style.visibility</p:attrName>
                                        </p:attrNameLst>
                                      </p:cBhvr>
                                      <p:to>
                                        <p:strVal val="visible"/>
                                      </p:to>
                                    </p:set>
                                    <p:anim by="(-#ppt_w*2)" calcmode="lin" valueType="num">
                                      <p:cBhvr rctx="PPT">
                                        <p:cTn id="11" dur="500" autoRev="1" fill="hold">
                                          <p:stCondLst>
                                            <p:cond delay="0"/>
                                          </p:stCondLst>
                                        </p:cTn>
                                        <p:tgtEl>
                                          <p:spTgt spid="4"/>
                                        </p:tgtEl>
                                        <p:attrNameLst>
                                          <p:attrName>ppt_w</p:attrName>
                                        </p:attrNameLst>
                                      </p:cBhvr>
                                    </p:anim>
                                    <p:anim by="(#ppt_w*0.50)" calcmode="lin" valueType="num">
                                      <p:cBhvr>
                                        <p:cTn id="12" dur="500" decel="50000" autoRev="1" fill="hold">
                                          <p:stCondLst>
                                            <p:cond delay="0"/>
                                          </p:stCondLst>
                                        </p:cTn>
                                        <p:tgtEl>
                                          <p:spTgt spid="4"/>
                                        </p:tgtEl>
                                        <p:attrNameLst>
                                          <p:attrName>ppt_x</p:attrName>
                                        </p:attrNameLst>
                                      </p:cBhvr>
                                    </p:anim>
                                    <p:anim from="(-#ppt_h/2)" to="(#ppt_y)" calcmode="lin" valueType="num">
                                      <p:cBhvr>
                                        <p:cTn id="13" dur="1000" fill="hold">
                                          <p:stCondLst>
                                            <p:cond delay="0"/>
                                          </p:stCondLst>
                                        </p:cTn>
                                        <p:tgtEl>
                                          <p:spTgt spid="4"/>
                                        </p:tgtEl>
                                        <p:attrNameLst>
                                          <p:attrName>ppt_y</p:attrName>
                                        </p:attrNameLst>
                                      </p:cBhvr>
                                    </p:anim>
                                    <p:animRot by="21600000">
                                      <p:cBhvr>
                                        <p:cTn id="14" dur="1000"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5">
            <a:extLst>
              <a:ext uri="{FF2B5EF4-FFF2-40B4-BE49-F238E27FC236}">
                <a16:creationId xmlns:a16="http://schemas.microsoft.com/office/drawing/2014/main" id="{21ADA740-1AE1-4977-8780-2DD60FFDC183}"/>
              </a:ext>
            </a:extLst>
          </p:cNvPr>
          <p:cNvSpPr txBox="1">
            <a:spLocks noChangeArrowheads="1"/>
          </p:cNvSpPr>
          <p:nvPr/>
        </p:nvSpPr>
        <p:spPr bwMode="auto">
          <a:xfrm>
            <a:off x="740568" y="384572"/>
            <a:ext cx="3102769"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err="1">
                <a:solidFill>
                  <a:schemeClr val="bg1"/>
                </a:solidFill>
                <a:latin typeface="微软雅黑" pitchFamily="34" charset="-122"/>
                <a:ea typeface="微软雅黑" pitchFamily="34" charset="-122"/>
              </a:rPr>
              <a:t>hadoop</a:t>
            </a:r>
            <a:r>
              <a:rPr lang="zh-CN" altLang="en-US" dirty="0">
                <a:solidFill>
                  <a:schemeClr val="bg1"/>
                </a:solidFill>
                <a:latin typeface="微软雅黑" pitchFamily="34" charset="-122"/>
                <a:ea typeface="微软雅黑" pitchFamily="34" charset="-122"/>
              </a:rPr>
              <a:t>集群</a:t>
            </a:r>
            <a:r>
              <a:rPr lang="en-US" altLang="zh-CN" dirty="0">
                <a:solidFill>
                  <a:schemeClr val="bg1"/>
                </a:solidFill>
                <a:latin typeface="微软雅黑" pitchFamily="34" charset="-122"/>
                <a:ea typeface="微软雅黑" pitchFamily="34" charset="-122"/>
              </a:rPr>
              <a:t>——</a:t>
            </a:r>
            <a:r>
              <a:rPr lang="zh-CN" altLang="en-US" dirty="0">
                <a:solidFill>
                  <a:schemeClr val="bg1"/>
                </a:solidFill>
                <a:latin typeface="微软雅黑" pitchFamily="34" charset="-122"/>
                <a:ea typeface="微软雅黑" pitchFamily="34" charset="-122"/>
              </a:rPr>
              <a:t>结果文件</a:t>
            </a:r>
          </a:p>
        </p:txBody>
      </p:sp>
      <p:grpSp>
        <p:nvGrpSpPr>
          <p:cNvPr id="5" name="组合 26">
            <a:extLst>
              <a:ext uri="{FF2B5EF4-FFF2-40B4-BE49-F238E27FC236}">
                <a16:creationId xmlns:a16="http://schemas.microsoft.com/office/drawing/2014/main" id="{A55D3720-E910-497C-9573-5603712D5288}"/>
              </a:ext>
            </a:extLst>
          </p:cNvPr>
          <p:cNvGrpSpPr>
            <a:grpSpLocks/>
          </p:cNvGrpSpPr>
          <p:nvPr/>
        </p:nvGrpSpPr>
        <p:grpSpPr bwMode="auto">
          <a:xfrm>
            <a:off x="346472" y="634603"/>
            <a:ext cx="2614613" cy="232172"/>
            <a:chOff x="0" y="0"/>
            <a:chExt cx="3275216" cy="291392"/>
          </a:xfrm>
        </p:grpSpPr>
        <p:sp>
          <p:nvSpPr>
            <p:cNvPr id="6" name="菱形 28">
              <a:extLst>
                <a:ext uri="{FF2B5EF4-FFF2-40B4-BE49-F238E27FC236}">
                  <a16:creationId xmlns:a16="http://schemas.microsoft.com/office/drawing/2014/main" id="{29529183-3908-4FCC-BE84-95856589DA3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7" name="泪滴形 29">
              <a:extLst>
                <a:ext uri="{FF2B5EF4-FFF2-40B4-BE49-F238E27FC236}">
                  <a16:creationId xmlns:a16="http://schemas.microsoft.com/office/drawing/2014/main" id="{0D302579-6C19-4FF1-BAB7-929EA8FC3467}"/>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8" name="泪滴形 30">
              <a:extLst>
                <a:ext uri="{FF2B5EF4-FFF2-40B4-BE49-F238E27FC236}">
                  <a16:creationId xmlns:a16="http://schemas.microsoft.com/office/drawing/2014/main" id="{369F9109-2884-4ECE-89AB-E05CDBDE5F55}"/>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 name="菱形 31">
              <a:extLst>
                <a:ext uri="{FF2B5EF4-FFF2-40B4-BE49-F238E27FC236}">
                  <a16:creationId xmlns:a16="http://schemas.microsoft.com/office/drawing/2014/main" id="{5C8250A3-B3D5-4260-BF68-D2CF0428D76E}"/>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 name="直接连接符 32">
              <a:extLst>
                <a:ext uri="{FF2B5EF4-FFF2-40B4-BE49-F238E27FC236}">
                  <a16:creationId xmlns:a16="http://schemas.microsoft.com/office/drawing/2014/main" id="{649EC5DF-EF25-4CEB-A860-7DE2CDDEB8BB}"/>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3" name="图片 2">
            <a:extLst>
              <a:ext uri="{FF2B5EF4-FFF2-40B4-BE49-F238E27FC236}">
                <a16:creationId xmlns:a16="http://schemas.microsoft.com/office/drawing/2014/main" id="{742784AF-21F0-49A3-B5D1-E121754590B6}"/>
              </a:ext>
            </a:extLst>
          </p:cNvPr>
          <p:cNvPicPr>
            <a:picLocks noChangeAspect="1"/>
          </p:cNvPicPr>
          <p:nvPr/>
        </p:nvPicPr>
        <p:blipFill>
          <a:blip r:embed="rId2"/>
          <a:stretch>
            <a:fillRect/>
          </a:stretch>
        </p:blipFill>
        <p:spPr>
          <a:xfrm>
            <a:off x="774513" y="1218276"/>
            <a:ext cx="7594974" cy="3540652"/>
          </a:xfrm>
          <a:prstGeom prst="rect">
            <a:avLst/>
          </a:prstGeom>
        </p:spPr>
      </p:pic>
    </p:spTree>
    <p:extLst>
      <p:ext uri="{BB962C8B-B14F-4D97-AF65-F5344CB8AC3E}">
        <p14:creationId xmlns:p14="http://schemas.microsoft.com/office/powerpoint/2010/main" val="58304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4"/>
                                        </p:tgtEl>
                                        <p:attrNameLst>
                                          <p:attrName>style.visibility</p:attrName>
                                        </p:attrNameLst>
                                      </p:cBhvr>
                                      <p:to>
                                        <p:strVal val="visible"/>
                                      </p:to>
                                    </p:set>
                                    <p:anim by="(-#ppt_w*2)" calcmode="lin" valueType="num">
                                      <p:cBhvr rctx="PPT">
                                        <p:cTn id="11" dur="500" autoRev="1" fill="hold">
                                          <p:stCondLst>
                                            <p:cond delay="0"/>
                                          </p:stCondLst>
                                        </p:cTn>
                                        <p:tgtEl>
                                          <p:spTgt spid="4"/>
                                        </p:tgtEl>
                                        <p:attrNameLst>
                                          <p:attrName>ppt_w</p:attrName>
                                        </p:attrNameLst>
                                      </p:cBhvr>
                                    </p:anim>
                                    <p:anim by="(#ppt_w*0.50)" calcmode="lin" valueType="num">
                                      <p:cBhvr>
                                        <p:cTn id="12" dur="500" decel="50000" autoRev="1" fill="hold">
                                          <p:stCondLst>
                                            <p:cond delay="0"/>
                                          </p:stCondLst>
                                        </p:cTn>
                                        <p:tgtEl>
                                          <p:spTgt spid="4"/>
                                        </p:tgtEl>
                                        <p:attrNameLst>
                                          <p:attrName>ppt_x</p:attrName>
                                        </p:attrNameLst>
                                      </p:cBhvr>
                                    </p:anim>
                                    <p:anim from="(-#ppt_h/2)" to="(#ppt_y)" calcmode="lin" valueType="num">
                                      <p:cBhvr>
                                        <p:cTn id="13" dur="1000" fill="hold">
                                          <p:stCondLst>
                                            <p:cond delay="0"/>
                                          </p:stCondLst>
                                        </p:cTn>
                                        <p:tgtEl>
                                          <p:spTgt spid="4"/>
                                        </p:tgtEl>
                                        <p:attrNameLst>
                                          <p:attrName>ppt_y</p:attrName>
                                        </p:attrNameLst>
                                      </p:cBhvr>
                                    </p:anim>
                                    <p:animRot by="21600000">
                                      <p:cBhvr>
                                        <p:cTn id="14" dur="1000"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5">
            <a:extLst>
              <a:ext uri="{FF2B5EF4-FFF2-40B4-BE49-F238E27FC236}">
                <a16:creationId xmlns:a16="http://schemas.microsoft.com/office/drawing/2014/main" id="{21ADA740-1AE1-4977-8780-2DD60FFDC183}"/>
              </a:ext>
            </a:extLst>
          </p:cNvPr>
          <p:cNvSpPr txBox="1">
            <a:spLocks noChangeArrowheads="1"/>
          </p:cNvSpPr>
          <p:nvPr/>
        </p:nvSpPr>
        <p:spPr bwMode="auto">
          <a:xfrm>
            <a:off x="740568" y="384572"/>
            <a:ext cx="3102769"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a:solidFill>
                  <a:schemeClr val="bg1"/>
                </a:solidFill>
                <a:latin typeface="微软雅黑" pitchFamily="34" charset="-122"/>
                <a:ea typeface="微软雅黑" pitchFamily="34" charset="-122"/>
              </a:rPr>
              <a:t>spark</a:t>
            </a:r>
            <a:r>
              <a:rPr lang="zh-CN" altLang="en-US" dirty="0">
                <a:solidFill>
                  <a:schemeClr val="bg1"/>
                </a:solidFill>
                <a:latin typeface="微软雅黑" pitchFamily="34" charset="-122"/>
                <a:ea typeface="微软雅黑" pitchFamily="34" charset="-122"/>
              </a:rPr>
              <a:t>集群运行情况</a:t>
            </a:r>
          </a:p>
        </p:txBody>
      </p:sp>
      <p:grpSp>
        <p:nvGrpSpPr>
          <p:cNvPr id="5" name="组合 26">
            <a:extLst>
              <a:ext uri="{FF2B5EF4-FFF2-40B4-BE49-F238E27FC236}">
                <a16:creationId xmlns:a16="http://schemas.microsoft.com/office/drawing/2014/main" id="{A55D3720-E910-497C-9573-5603712D5288}"/>
              </a:ext>
            </a:extLst>
          </p:cNvPr>
          <p:cNvGrpSpPr>
            <a:grpSpLocks/>
          </p:cNvGrpSpPr>
          <p:nvPr/>
        </p:nvGrpSpPr>
        <p:grpSpPr bwMode="auto">
          <a:xfrm>
            <a:off x="346472" y="634603"/>
            <a:ext cx="2614613" cy="232172"/>
            <a:chOff x="0" y="0"/>
            <a:chExt cx="3275216" cy="291392"/>
          </a:xfrm>
        </p:grpSpPr>
        <p:sp>
          <p:nvSpPr>
            <p:cNvPr id="6" name="菱形 28">
              <a:extLst>
                <a:ext uri="{FF2B5EF4-FFF2-40B4-BE49-F238E27FC236}">
                  <a16:creationId xmlns:a16="http://schemas.microsoft.com/office/drawing/2014/main" id="{29529183-3908-4FCC-BE84-95856589DA3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7" name="泪滴形 29">
              <a:extLst>
                <a:ext uri="{FF2B5EF4-FFF2-40B4-BE49-F238E27FC236}">
                  <a16:creationId xmlns:a16="http://schemas.microsoft.com/office/drawing/2014/main" id="{0D302579-6C19-4FF1-BAB7-929EA8FC3467}"/>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8" name="泪滴形 30">
              <a:extLst>
                <a:ext uri="{FF2B5EF4-FFF2-40B4-BE49-F238E27FC236}">
                  <a16:creationId xmlns:a16="http://schemas.microsoft.com/office/drawing/2014/main" id="{369F9109-2884-4ECE-89AB-E05CDBDE5F55}"/>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 name="菱形 31">
              <a:extLst>
                <a:ext uri="{FF2B5EF4-FFF2-40B4-BE49-F238E27FC236}">
                  <a16:creationId xmlns:a16="http://schemas.microsoft.com/office/drawing/2014/main" id="{5C8250A3-B3D5-4260-BF68-D2CF0428D76E}"/>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 name="直接连接符 32">
              <a:extLst>
                <a:ext uri="{FF2B5EF4-FFF2-40B4-BE49-F238E27FC236}">
                  <a16:creationId xmlns:a16="http://schemas.microsoft.com/office/drawing/2014/main" id="{649EC5DF-EF25-4CEB-A860-7DE2CDDEB8BB}"/>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13" name="图片 12">
            <a:extLst>
              <a:ext uri="{FF2B5EF4-FFF2-40B4-BE49-F238E27FC236}">
                <a16:creationId xmlns:a16="http://schemas.microsoft.com/office/drawing/2014/main" id="{7D2B00EC-A652-4646-B517-26162D13C923}"/>
              </a:ext>
            </a:extLst>
          </p:cNvPr>
          <p:cNvPicPr>
            <a:picLocks noChangeAspect="1"/>
          </p:cNvPicPr>
          <p:nvPr/>
        </p:nvPicPr>
        <p:blipFill>
          <a:blip r:embed="rId2"/>
          <a:stretch>
            <a:fillRect/>
          </a:stretch>
        </p:blipFill>
        <p:spPr>
          <a:xfrm>
            <a:off x="322637" y="1581709"/>
            <a:ext cx="8481605" cy="2302801"/>
          </a:xfrm>
          <a:prstGeom prst="rect">
            <a:avLst/>
          </a:prstGeom>
        </p:spPr>
      </p:pic>
    </p:spTree>
    <p:extLst>
      <p:ext uri="{BB962C8B-B14F-4D97-AF65-F5344CB8AC3E}">
        <p14:creationId xmlns:p14="http://schemas.microsoft.com/office/powerpoint/2010/main" val="1169058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4"/>
                                        </p:tgtEl>
                                        <p:attrNameLst>
                                          <p:attrName>style.visibility</p:attrName>
                                        </p:attrNameLst>
                                      </p:cBhvr>
                                      <p:to>
                                        <p:strVal val="visible"/>
                                      </p:to>
                                    </p:set>
                                    <p:anim by="(-#ppt_w*2)" calcmode="lin" valueType="num">
                                      <p:cBhvr rctx="PPT">
                                        <p:cTn id="11" dur="500" autoRev="1" fill="hold">
                                          <p:stCondLst>
                                            <p:cond delay="0"/>
                                          </p:stCondLst>
                                        </p:cTn>
                                        <p:tgtEl>
                                          <p:spTgt spid="4"/>
                                        </p:tgtEl>
                                        <p:attrNameLst>
                                          <p:attrName>ppt_w</p:attrName>
                                        </p:attrNameLst>
                                      </p:cBhvr>
                                    </p:anim>
                                    <p:anim by="(#ppt_w*0.50)" calcmode="lin" valueType="num">
                                      <p:cBhvr>
                                        <p:cTn id="12" dur="500" decel="50000" autoRev="1" fill="hold">
                                          <p:stCondLst>
                                            <p:cond delay="0"/>
                                          </p:stCondLst>
                                        </p:cTn>
                                        <p:tgtEl>
                                          <p:spTgt spid="4"/>
                                        </p:tgtEl>
                                        <p:attrNameLst>
                                          <p:attrName>ppt_x</p:attrName>
                                        </p:attrNameLst>
                                      </p:cBhvr>
                                    </p:anim>
                                    <p:anim from="(-#ppt_h/2)" to="(#ppt_y)" calcmode="lin" valueType="num">
                                      <p:cBhvr>
                                        <p:cTn id="13" dur="1000" fill="hold">
                                          <p:stCondLst>
                                            <p:cond delay="0"/>
                                          </p:stCondLst>
                                        </p:cTn>
                                        <p:tgtEl>
                                          <p:spTgt spid="4"/>
                                        </p:tgtEl>
                                        <p:attrNameLst>
                                          <p:attrName>ppt_y</p:attrName>
                                        </p:attrNameLst>
                                      </p:cBhvr>
                                    </p:anim>
                                    <p:animRot by="21600000">
                                      <p:cBhvr>
                                        <p:cTn id="14" dur="1000"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25"/>
          <p:cNvSpPr txBox="1">
            <a:spLocks noChangeArrowheads="1"/>
          </p:cNvSpPr>
          <p:nvPr/>
        </p:nvSpPr>
        <p:spPr bwMode="auto">
          <a:xfrm>
            <a:off x="740569" y="384572"/>
            <a:ext cx="2838450"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a:solidFill>
                  <a:schemeClr val="bg1"/>
                </a:solidFill>
                <a:latin typeface="微软雅黑" pitchFamily="34" charset="-122"/>
                <a:ea typeface="微软雅黑" pitchFamily="34" charset="-122"/>
              </a:rPr>
              <a:t>spark</a:t>
            </a:r>
            <a:r>
              <a:rPr lang="zh-CN" altLang="en-US" dirty="0">
                <a:solidFill>
                  <a:schemeClr val="bg1"/>
                </a:solidFill>
                <a:latin typeface="微软雅黑" pitchFamily="34" charset="-122"/>
                <a:ea typeface="微软雅黑" pitchFamily="34" charset="-122"/>
              </a:rPr>
              <a:t>集群任务运行情况</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11" name="矩形 13">
            <a:extLst>
              <a:ext uri="{FF2B5EF4-FFF2-40B4-BE49-F238E27FC236}">
                <a16:creationId xmlns:a16="http://schemas.microsoft.com/office/drawing/2014/main" id="{6BC85C6C-9F9D-4B80-A9E6-C42B31CB0F99}"/>
              </a:ext>
            </a:extLst>
          </p:cNvPr>
          <p:cNvSpPr>
            <a:spLocks noChangeArrowheads="1"/>
          </p:cNvSpPr>
          <p:nvPr/>
        </p:nvSpPr>
        <p:spPr bwMode="auto">
          <a:xfrm>
            <a:off x="6921053" y="0"/>
            <a:ext cx="1900310" cy="787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4213" eaLnBrk="1" fontAlgn="auto" hangingPunct="1">
              <a:lnSpc>
                <a:spcPct val="150000"/>
              </a:lnSpc>
              <a:spcBef>
                <a:spcPts val="0"/>
              </a:spcBef>
              <a:spcAft>
                <a:spcPts val="0"/>
              </a:spcAft>
              <a:defRPr/>
            </a:pPr>
            <a:r>
              <a:rPr lang="zh-CN" altLang="en-US" sz="1600" dirty="0">
                <a:solidFill>
                  <a:schemeClr val="bg1"/>
                </a:solidFill>
                <a:latin typeface="微软雅黑" panose="020B0503020204020204" pitchFamily="34" charset="-122"/>
                <a:ea typeface="微软雅黑" panose="020B0503020204020204" pitchFamily="34" charset="-122"/>
              </a:rPr>
              <a:t>效果：</a:t>
            </a:r>
            <a:endParaRPr lang="en-US" altLang="zh-CN" sz="1600" dirty="0">
              <a:solidFill>
                <a:schemeClr val="bg1"/>
              </a:solidFill>
              <a:latin typeface="微软雅黑" panose="020B0503020204020204" pitchFamily="34" charset="-122"/>
              <a:ea typeface="微软雅黑" panose="020B0503020204020204" pitchFamily="34" charset="-122"/>
            </a:endParaRPr>
          </a:p>
          <a:p>
            <a:pPr algn="ctr" defTabSz="684213" eaLnBrk="1" fontAlgn="auto" hangingPunct="1">
              <a:lnSpc>
                <a:spcPct val="150000"/>
              </a:lnSpc>
              <a:spcBef>
                <a:spcPts val="0"/>
              </a:spcBef>
              <a:spcAft>
                <a:spcPts val="0"/>
              </a:spcAft>
              <a:defRPr/>
            </a:pPr>
            <a:r>
              <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rPr>
              <a:t>分布式</a:t>
            </a:r>
            <a:r>
              <a:rPr lang="en-US" altLang="zh-CN" sz="1600" dirty="0">
                <a:solidFill>
                  <a:schemeClr val="bg1"/>
                </a:solidFill>
                <a:latin typeface="微软雅黑" panose="020B0503020204020204" pitchFamily="34" charset="-122"/>
                <a:ea typeface="微软雅黑" panose="020B0503020204020204" pitchFamily="34" charset="-122"/>
                <a:sym typeface="Arial" pitchFamily="34" charset="0"/>
              </a:rPr>
              <a:t>spark</a:t>
            </a:r>
            <a:endPar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endParaRPr>
          </a:p>
        </p:txBody>
      </p:sp>
      <p:pic>
        <p:nvPicPr>
          <p:cNvPr id="2" name="图片 1">
            <a:extLst>
              <a:ext uri="{FF2B5EF4-FFF2-40B4-BE49-F238E27FC236}">
                <a16:creationId xmlns:a16="http://schemas.microsoft.com/office/drawing/2014/main" id="{1E4F499B-FF8C-4DC7-8E23-CDAD6B4DCAA1}"/>
              </a:ext>
            </a:extLst>
          </p:cNvPr>
          <p:cNvPicPr>
            <a:picLocks noChangeAspect="1"/>
          </p:cNvPicPr>
          <p:nvPr/>
        </p:nvPicPr>
        <p:blipFill>
          <a:blip r:embed="rId3"/>
          <a:stretch>
            <a:fillRect/>
          </a:stretch>
        </p:blipFill>
        <p:spPr>
          <a:xfrm>
            <a:off x="740569" y="1098329"/>
            <a:ext cx="7683910" cy="3660599"/>
          </a:xfrm>
          <a:prstGeom prst="rect">
            <a:avLst/>
          </a:prstGeom>
        </p:spPr>
      </p:pic>
    </p:spTree>
    <p:extLst>
      <p:ext uri="{BB962C8B-B14F-4D97-AF65-F5344CB8AC3E}">
        <p14:creationId xmlns:p14="http://schemas.microsoft.com/office/powerpoint/2010/main" val="442805614"/>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25"/>
          <p:cNvSpPr txBox="1">
            <a:spLocks noChangeArrowheads="1"/>
          </p:cNvSpPr>
          <p:nvPr/>
        </p:nvSpPr>
        <p:spPr bwMode="auto">
          <a:xfrm>
            <a:off x="740569" y="384572"/>
            <a:ext cx="2838450"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dirty="0">
                <a:solidFill>
                  <a:schemeClr val="bg1"/>
                </a:solidFill>
                <a:latin typeface="微软雅黑" pitchFamily="34" charset="-122"/>
                <a:ea typeface="微软雅黑" pitchFamily="34" charset="-122"/>
              </a:rPr>
              <a:t>spark</a:t>
            </a:r>
            <a:r>
              <a:rPr lang="zh-CN" altLang="en-US" dirty="0">
                <a:solidFill>
                  <a:schemeClr val="bg1"/>
                </a:solidFill>
                <a:latin typeface="微软雅黑" pitchFamily="34" charset="-122"/>
                <a:ea typeface="微软雅黑" pitchFamily="34" charset="-122"/>
              </a:rPr>
              <a:t>任务部署</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11" name="矩形 13">
            <a:extLst>
              <a:ext uri="{FF2B5EF4-FFF2-40B4-BE49-F238E27FC236}">
                <a16:creationId xmlns:a16="http://schemas.microsoft.com/office/drawing/2014/main" id="{6BC85C6C-9F9D-4B80-A9E6-C42B31CB0F99}"/>
              </a:ext>
            </a:extLst>
          </p:cNvPr>
          <p:cNvSpPr>
            <a:spLocks noChangeArrowheads="1"/>
          </p:cNvSpPr>
          <p:nvPr/>
        </p:nvSpPr>
        <p:spPr bwMode="auto">
          <a:xfrm>
            <a:off x="6921053" y="0"/>
            <a:ext cx="1900310" cy="787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4213" eaLnBrk="1" fontAlgn="auto" hangingPunct="1">
              <a:lnSpc>
                <a:spcPct val="150000"/>
              </a:lnSpc>
              <a:spcBef>
                <a:spcPts val="0"/>
              </a:spcBef>
              <a:spcAft>
                <a:spcPts val="0"/>
              </a:spcAft>
              <a:defRPr/>
            </a:pPr>
            <a:r>
              <a:rPr lang="zh-CN" altLang="en-US" sz="1600" dirty="0">
                <a:solidFill>
                  <a:schemeClr val="bg1"/>
                </a:solidFill>
                <a:latin typeface="微软雅黑" panose="020B0503020204020204" pitchFamily="34" charset="-122"/>
                <a:ea typeface="微软雅黑" panose="020B0503020204020204" pitchFamily="34" charset="-122"/>
              </a:rPr>
              <a:t>效果：</a:t>
            </a:r>
            <a:endParaRPr lang="en-US" altLang="zh-CN" sz="1600" dirty="0">
              <a:solidFill>
                <a:schemeClr val="bg1"/>
              </a:solidFill>
              <a:latin typeface="微软雅黑" panose="020B0503020204020204" pitchFamily="34" charset="-122"/>
              <a:ea typeface="微软雅黑" panose="020B0503020204020204" pitchFamily="34" charset="-122"/>
            </a:endParaRPr>
          </a:p>
          <a:p>
            <a:pPr algn="ctr" defTabSz="684213" eaLnBrk="1" fontAlgn="auto" hangingPunct="1">
              <a:lnSpc>
                <a:spcPct val="150000"/>
              </a:lnSpc>
              <a:spcBef>
                <a:spcPts val="0"/>
              </a:spcBef>
              <a:spcAft>
                <a:spcPts val="0"/>
              </a:spcAft>
              <a:defRPr/>
            </a:pPr>
            <a:r>
              <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rPr>
              <a:t>分布式</a:t>
            </a:r>
            <a:r>
              <a:rPr lang="en-US" altLang="zh-CN" sz="1600" dirty="0">
                <a:solidFill>
                  <a:schemeClr val="bg1"/>
                </a:solidFill>
                <a:latin typeface="微软雅黑" panose="020B0503020204020204" pitchFamily="34" charset="-122"/>
                <a:ea typeface="微软雅黑" panose="020B0503020204020204" pitchFamily="34" charset="-122"/>
                <a:sym typeface="Arial" pitchFamily="34" charset="0"/>
              </a:rPr>
              <a:t>spark</a:t>
            </a:r>
            <a:endParaRPr lang="zh-CN" altLang="en-US" sz="1600" dirty="0">
              <a:solidFill>
                <a:schemeClr val="bg1"/>
              </a:solidFill>
              <a:latin typeface="微软雅黑" panose="020B0503020204020204" pitchFamily="34" charset="-122"/>
              <a:ea typeface="微软雅黑" panose="020B0503020204020204" pitchFamily="34" charset="-122"/>
              <a:sym typeface="Arial" pitchFamily="34" charset="0"/>
            </a:endParaRPr>
          </a:p>
        </p:txBody>
      </p:sp>
      <p:pic>
        <p:nvPicPr>
          <p:cNvPr id="4" name="图片 3">
            <a:extLst>
              <a:ext uri="{FF2B5EF4-FFF2-40B4-BE49-F238E27FC236}">
                <a16:creationId xmlns:a16="http://schemas.microsoft.com/office/drawing/2014/main" id="{A52F82A8-4446-4E65-8458-24AB65C87C02}"/>
              </a:ext>
            </a:extLst>
          </p:cNvPr>
          <p:cNvPicPr>
            <a:picLocks noChangeAspect="1"/>
          </p:cNvPicPr>
          <p:nvPr/>
        </p:nvPicPr>
        <p:blipFill>
          <a:blip r:embed="rId3"/>
          <a:stretch>
            <a:fillRect/>
          </a:stretch>
        </p:blipFill>
        <p:spPr>
          <a:xfrm>
            <a:off x="555481" y="1206113"/>
            <a:ext cx="8085386" cy="3269666"/>
          </a:xfrm>
          <a:prstGeom prst="rect">
            <a:avLst/>
          </a:prstGeom>
        </p:spPr>
      </p:pic>
    </p:spTree>
    <p:extLst>
      <p:ext uri="{BB962C8B-B14F-4D97-AF65-F5344CB8AC3E}">
        <p14:creationId xmlns:p14="http://schemas.microsoft.com/office/powerpoint/2010/main" val="2080671832"/>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
          <p:cNvGrpSpPr>
            <a:grpSpLocks/>
          </p:cNvGrpSpPr>
          <p:nvPr/>
        </p:nvGrpSpPr>
        <p:grpSpPr bwMode="auto">
          <a:xfrm>
            <a:off x="1696641" y="2085975"/>
            <a:ext cx="5750719" cy="1485900"/>
            <a:chOff x="0" y="0"/>
            <a:chExt cx="7667313" cy="1982012"/>
          </a:xfrm>
        </p:grpSpPr>
        <p:grpSp>
          <p:nvGrpSpPr>
            <p:cNvPr id="39" name="组合 25"/>
            <p:cNvGrpSpPr>
              <a:grpSpLocks/>
            </p:cNvGrpSpPr>
            <p:nvPr/>
          </p:nvGrpSpPr>
          <p:grpSpPr bwMode="auto">
            <a:xfrm>
              <a:off x="0" y="0"/>
              <a:ext cx="694462" cy="496113"/>
              <a:chOff x="0" y="0"/>
              <a:chExt cx="570466" cy="407532"/>
            </a:xfrm>
          </p:grpSpPr>
          <p:sp>
            <p:nvSpPr>
              <p:cNvPr id="59" name="菱形 45"/>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0" name="泪滴形 46"/>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 name="泪滴形 47"/>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2" name="菱形 48"/>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0" name="直接连接符 26"/>
            <p:cNvCxnSpPr>
              <a:cxnSpLocks noChangeShapeType="1"/>
            </p:cNvCxnSpPr>
            <p:nvPr/>
          </p:nvCxnSpPr>
          <p:spPr bwMode="auto">
            <a:xfrm>
              <a:off x="673780" y="271752"/>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1" name="组合 27"/>
            <p:cNvGrpSpPr>
              <a:grpSpLocks/>
            </p:cNvGrpSpPr>
            <p:nvPr/>
          </p:nvGrpSpPr>
          <p:grpSpPr bwMode="auto">
            <a:xfrm>
              <a:off x="0" y="1485899"/>
              <a:ext cx="694462" cy="496113"/>
              <a:chOff x="0" y="0"/>
              <a:chExt cx="570466" cy="407532"/>
            </a:xfrm>
          </p:grpSpPr>
          <p:sp>
            <p:nvSpPr>
              <p:cNvPr id="55" name="菱形 4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6" name="泪滴形 4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7" name="泪滴形 4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8" name="菱形 4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42" name="组合 28"/>
            <p:cNvGrpSpPr>
              <a:grpSpLocks/>
            </p:cNvGrpSpPr>
            <p:nvPr/>
          </p:nvGrpSpPr>
          <p:grpSpPr bwMode="auto">
            <a:xfrm>
              <a:off x="6972851" y="1485899"/>
              <a:ext cx="694462" cy="496113"/>
              <a:chOff x="0" y="0"/>
              <a:chExt cx="570466" cy="407532"/>
            </a:xfrm>
          </p:grpSpPr>
          <p:sp>
            <p:nvSpPr>
              <p:cNvPr id="51" name="菱形 37"/>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2" name="泪滴形 38"/>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3" name="泪滴形 39"/>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4" name="菱形 40"/>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3" name="直接连接符 29"/>
            <p:cNvCxnSpPr>
              <a:cxnSpLocks noChangeShapeType="1"/>
            </p:cNvCxnSpPr>
            <p:nvPr/>
          </p:nvCxnSpPr>
          <p:spPr bwMode="auto">
            <a:xfrm>
              <a:off x="673780" y="1732188"/>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4" name="组合 30"/>
            <p:cNvGrpSpPr>
              <a:grpSpLocks/>
            </p:cNvGrpSpPr>
            <p:nvPr/>
          </p:nvGrpSpPr>
          <p:grpSpPr bwMode="auto">
            <a:xfrm>
              <a:off x="6962106" y="0"/>
              <a:ext cx="694462" cy="496113"/>
              <a:chOff x="0" y="0"/>
              <a:chExt cx="570466" cy="407532"/>
            </a:xfrm>
          </p:grpSpPr>
          <p:sp>
            <p:nvSpPr>
              <p:cNvPr id="47" name="菱形 33"/>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48" name="泪滴形 34"/>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9" name="泪滴形 35"/>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0" name="菱形 36"/>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5" name="直接连接符 31"/>
            <p:cNvCxnSpPr>
              <a:cxnSpLocks noChangeShapeType="1"/>
            </p:cNvCxnSpPr>
            <p:nvPr/>
          </p:nvCxnSpPr>
          <p:spPr bwMode="auto">
            <a:xfrm>
              <a:off x="354154"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46" name="直接连接符 32"/>
            <p:cNvCxnSpPr>
              <a:cxnSpLocks noChangeShapeType="1"/>
            </p:cNvCxnSpPr>
            <p:nvPr/>
          </p:nvCxnSpPr>
          <p:spPr bwMode="auto">
            <a:xfrm>
              <a:off x="7316260"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63" name="文本框 49"/>
          <p:cNvSpPr txBox="1">
            <a:spLocks noChangeArrowheads="1"/>
          </p:cNvSpPr>
          <p:nvPr/>
        </p:nvSpPr>
        <p:spPr bwMode="auto">
          <a:xfrm>
            <a:off x="2402681" y="2533650"/>
            <a:ext cx="4338638" cy="577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sz="3300" b="1" dirty="0">
                <a:solidFill>
                  <a:schemeClr val="bg1"/>
                </a:solidFill>
                <a:latin typeface="微软雅黑" pitchFamily="34" charset="-122"/>
                <a:ea typeface="微软雅黑" pitchFamily="34" charset="-122"/>
              </a:rPr>
              <a:t>结果展示</a:t>
            </a:r>
          </a:p>
        </p:txBody>
      </p:sp>
      <p:sp>
        <p:nvSpPr>
          <p:cNvPr id="64" name="文本框 51"/>
          <p:cNvSpPr txBox="1">
            <a:spLocks noChangeArrowheads="1"/>
          </p:cNvSpPr>
          <p:nvPr/>
        </p:nvSpPr>
        <p:spPr bwMode="auto">
          <a:xfrm>
            <a:off x="3494706" y="1495336"/>
            <a:ext cx="206867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eaLnBrk="1" hangingPunct="1"/>
            <a:r>
              <a:rPr lang="zh-CN" altLang="en-US" sz="3300" b="1" dirty="0">
                <a:solidFill>
                  <a:schemeClr val="bg1"/>
                </a:solidFill>
                <a:latin typeface="微软雅黑" pitchFamily="34" charset="-122"/>
                <a:ea typeface="微软雅黑" pitchFamily="34" charset="-122"/>
              </a:rPr>
              <a:t>第四部分</a:t>
            </a:r>
          </a:p>
        </p:txBody>
      </p:sp>
    </p:spTree>
    <p:extLst>
      <p:ext uri="{BB962C8B-B14F-4D97-AF65-F5344CB8AC3E}">
        <p14:creationId xmlns:p14="http://schemas.microsoft.com/office/powerpoint/2010/main" val="3618090575"/>
      </p:ext>
    </p:extLst>
  </p:cSld>
  <p:clrMapOvr>
    <a:masterClrMapping/>
  </p:clrMapOvr>
  <p:transition spd="slow"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 calcmode="lin" valueType="num">
                                      <p:cBhvr>
                                        <p:cTn id="9" dur="500" fill="hold"/>
                                        <p:tgtEl>
                                          <p:spTgt spid="64"/>
                                        </p:tgtEl>
                                        <p:attrNameLst>
                                          <p:attrName>style.rotation</p:attrName>
                                        </p:attrNameLst>
                                      </p:cBhvr>
                                      <p:tavLst>
                                        <p:tav tm="0">
                                          <p:val>
                                            <p:fltVal val="360"/>
                                          </p:val>
                                        </p:tav>
                                        <p:tav tm="100000">
                                          <p:val>
                                            <p:fltVal val="0"/>
                                          </p:val>
                                        </p:tav>
                                      </p:tavLst>
                                    </p:anim>
                                    <p:animEffect transition="in" filter="fade">
                                      <p:cBhvr>
                                        <p:cTn id="10" dur="500"/>
                                        <p:tgtEl>
                                          <p:spTgt spid="64"/>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wheel(1)">
                                      <p:cBhvr>
                                        <p:cTn id="14" dur="2000"/>
                                        <p:tgtEl>
                                          <p:spTgt spid="38"/>
                                        </p:tgtEl>
                                      </p:cBhvr>
                                    </p:animEffect>
                                  </p:childTnLst>
                                </p:cTn>
                              </p:par>
                            </p:childTnLst>
                          </p:cTn>
                        </p:par>
                        <p:par>
                          <p:cTn id="15" fill="hold">
                            <p:stCondLst>
                              <p:cond delay="2500"/>
                            </p:stCondLst>
                            <p:childTnLst>
                              <p:par>
                                <p:cTn id="16" presetID="23" presetClass="entr" presetSubtype="32" fill="hold" grpId="0" nodeType="afterEffect">
                                  <p:stCondLst>
                                    <p:cond delay="0"/>
                                  </p:stCondLst>
                                  <p:iterate type="lt">
                                    <p:tmPct val="10000"/>
                                  </p:iterate>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strVal val="4*#ppt_w"/>
                                          </p:val>
                                        </p:tav>
                                        <p:tav tm="100000">
                                          <p:val>
                                            <p:strVal val="#ppt_w"/>
                                          </p:val>
                                        </p:tav>
                                      </p:tavLst>
                                    </p:anim>
                                    <p:anim calcmode="lin" valueType="num">
                                      <p:cBhvr>
                                        <p:cTn id="19" dur="500" fill="hold"/>
                                        <p:tgtEl>
                                          <p:spTgt spid="6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53" name="组合 3"/>
          <p:cNvGrpSpPr>
            <a:grpSpLocks/>
          </p:cNvGrpSpPr>
          <p:nvPr/>
        </p:nvGrpSpPr>
        <p:grpSpPr bwMode="auto">
          <a:xfrm>
            <a:off x="1696641" y="2085975"/>
            <a:ext cx="5750719" cy="1485900"/>
            <a:chOff x="0" y="0"/>
            <a:chExt cx="7667313" cy="1982012"/>
          </a:xfrm>
        </p:grpSpPr>
        <p:grpSp>
          <p:nvGrpSpPr>
            <p:cNvPr id="6154" name="组合 25"/>
            <p:cNvGrpSpPr>
              <a:grpSpLocks/>
            </p:cNvGrpSpPr>
            <p:nvPr/>
          </p:nvGrpSpPr>
          <p:grpSpPr bwMode="auto">
            <a:xfrm>
              <a:off x="0" y="0"/>
              <a:ext cx="694462" cy="496113"/>
              <a:chOff x="0" y="0"/>
              <a:chExt cx="570466" cy="407532"/>
            </a:xfrm>
          </p:grpSpPr>
          <p:sp>
            <p:nvSpPr>
              <p:cNvPr id="6155" name="菱形 45"/>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156" name="泪滴形 46"/>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57" name="泪滴形 47"/>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58" name="菱形 48"/>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6159" name="直接连接符 26"/>
            <p:cNvCxnSpPr>
              <a:cxnSpLocks noChangeShapeType="1"/>
            </p:cNvCxnSpPr>
            <p:nvPr/>
          </p:nvCxnSpPr>
          <p:spPr bwMode="auto">
            <a:xfrm>
              <a:off x="673780" y="271752"/>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6160" name="组合 27"/>
            <p:cNvGrpSpPr>
              <a:grpSpLocks/>
            </p:cNvGrpSpPr>
            <p:nvPr/>
          </p:nvGrpSpPr>
          <p:grpSpPr bwMode="auto">
            <a:xfrm>
              <a:off x="0" y="1485899"/>
              <a:ext cx="694462" cy="496113"/>
              <a:chOff x="0" y="0"/>
              <a:chExt cx="570466" cy="407532"/>
            </a:xfrm>
          </p:grpSpPr>
          <p:sp>
            <p:nvSpPr>
              <p:cNvPr id="6161" name="菱形 4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162" name="泪滴形 4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63" name="泪滴形 4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64" name="菱形 4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6165" name="组合 28"/>
            <p:cNvGrpSpPr>
              <a:grpSpLocks/>
            </p:cNvGrpSpPr>
            <p:nvPr/>
          </p:nvGrpSpPr>
          <p:grpSpPr bwMode="auto">
            <a:xfrm>
              <a:off x="6972851" y="1485899"/>
              <a:ext cx="694462" cy="496113"/>
              <a:chOff x="0" y="0"/>
              <a:chExt cx="570466" cy="407532"/>
            </a:xfrm>
          </p:grpSpPr>
          <p:sp>
            <p:nvSpPr>
              <p:cNvPr id="6166" name="菱形 37"/>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167" name="泪滴形 38"/>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68" name="泪滴形 39"/>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69" name="菱形 40"/>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6170" name="直接连接符 29"/>
            <p:cNvCxnSpPr>
              <a:cxnSpLocks noChangeShapeType="1"/>
            </p:cNvCxnSpPr>
            <p:nvPr/>
          </p:nvCxnSpPr>
          <p:spPr bwMode="auto">
            <a:xfrm>
              <a:off x="673780" y="1732188"/>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6171" name="组合 30"/>
            <p:cNvGrpSpPr>
              <a:grpSpLocks/>
            </p:cNvGrpSpPr>
            <p:nvPr/>
          </p:nvGrpSpPr>
          <p:grpSpPr bwMode="auto">
            <a:xfrm>
              <a:off x="6962106" y="0"/>
              <a:ext cx="694462" cy="496113"/>
              <a:chOff x="0" y="0"/>
              <a:chExt cx="570466" cy="407532"/>
            </a:xfrm>
          </p:grpSpPr>
          <p:sp>
            <p:nvSpPr>
              <p:cNvPr id="6172" name="菱形 33"/>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173" name="泪滴形 34"/>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74" name="泪滴形 35"/>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75" name="菱形 36"/>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6176" name="直接连接符 31"/>
            <p:cNvCxnSpPr>
              <a:cxnSpLocks noChangeShapeType="1"/>
            </p:cNvCxnSpPr>
            <p:nvPr/>
          </p:nvCxnSpPr>
          <p:spPr bwMode="auto">
            <a:xfrm>
              <a:off x="354154"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6177" name="直接连接符 32"/>
            <p:cNvCxnSpPr>
              <a:cxnSpLocks noChangeShapeType="1"/>
            </p:cNvCxnSpPr>
            <p:nvPr/>
          </p:nvCxnSpPr>
          <p:spPr bwMode="auto">
            <a:xfrm>
              <a:off x="7316260"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6178" name="文本框 49"/>
          <p:cNvSpPr txBox="1">
            <a:spLocks noChangeArrowheads="1"/>
          </p:cNvSpPr>
          <p:nvPr/>
        </p:nvSpPr>
        <p:spPr bwMode="auto">
          <a:xfrm>
            <a:off x="2191999" y="2509829"/>
            <a:ext cx="47790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sz="3200" dirty="0">
                <a:solidFill>
                  <a:schemeClr val="bg1"/>
                </a:solidFill>
                <a:latin typeface="微软雅黑" pitchFamily="34" charset="-122"/>
                <a:ea typeface="微软雅黑" pitchFamily="34" charset="-122"/>
              </a:rPr>
              <a:t>回顾业务场景与研究问题</a:t>
            </a:r>
            <a:endParaRPr lang="zh-CN" altLang="en-US" sz="3200" b="1" dirty="0">
              <a:solidFill>
                <a:schemeClr val="bg1"/>
              </a:solidFill>
              <a:latin typeface="微软雅黑" pitchFamily="34" charset="-122"/>
              <a:ea typeface="微软雅黑" pitchFamily="34" charset="-122"/>
            </a:endParaRPr>
          </a:p>
        </p:txBody>
      </p:sp>
      <p:sp>
        <p:nvSpPr>
          <p:cNvPr id="6180" name="文本框 51"/>
          <p:cNvSpPr txBox="1">
            <a:spLocks noChangeArrowheads="1"/>
          </p:cNvSpPr>
          <p:nvPr/>
        </p:nvSpPr>
        <p:spPr bwMode="auto">
          <a:xfrm>
            <a:off x="3519916" y="1553929"/>
            <a:ext cx="2123219"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eaLnBrk="1" hangingPunct="1"/>
            <a:r>
              <a:rPr lang="zh-CN" altLang="en-US" sz="3300" b="1" dirty="0">
                <a:solidFill>
                  <a:schemeClr val="bg1"/>
                </a:solidFill>
                <a:latin typeface="微软雅黑" pitchFamily="34" charset="-122"/>
                <a:ea typeface="微软雅黑" pitchFamily="34" charset="-122"/>
              </a:rPr>
              <a:t>第一部分</a:t>
            </a:r>
          </a:p>
        </p:txBody>
      </p:sp>
    </p:spTree>
  </p:cSld>
  <p:clrMapOvr>
    <a:masterClrMapping/>
  </p:clrMapOvr>
  <p:transition spd="slow"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180"/>
                                        </p:tgtEl>
                                        <p:attrNameLst>
                                          <p:attrName>style.visibility</p:attrName>
                                        </p:attrNameLst>
                                      </p:cBhvr>
                                      <p:to>
                                        <p:strVal val="visible"/>
                                      </p:to>
                                    </p:set>
                                    <p:anim calcmode="lin" valueType="num">
                                      <p:cBhvr>
                                        <p:cTn id="7" dur="500" fill="hold"/>
                                        <p:tgtEl>
                                          <p:spTgt spid="6180"/>
                                        </p:tgtEl>
                                        <p:attrNameLst>
                                          <p:attrName>ppt_w</p:attrName>
                                        </p:attrNameLst>
                                      </p:cBhvr>
                                      <p:tavLst>
                                        <p:tav tm="0">
                                          <p:val>
                                            <p:fltVal val="0"/>
                                          </p:val>
                                        </p:tav>
                                        <p:tav tm="100000">
                                          <p:val>
                                            <p:strVal val="#ppt_w"/>
                                          </p:val>
                                        </p:tav>
                                      </p:tavLst>
                                    </p:anim>
                                    <p:anim calcmode="lin" valueType="num">
                                      <p:cBhvr>
                                        <p:cTn id="8" dur="500" fill="hold"/>
                                        <p:tgtEl>
                                          <p:spTgt spid="6180"/>
                                        </p:tgtEl>
                                        <p:attrNameLst>
                                          <p:attrName>ppt_h</p:attrName>
                                        </p:attrNameLst>
                                      </p:cBhvr>
                                      <p:tavLst>
                                        <p:tav tm="0">
                                          <p:val>
                                            <p:fltVal val="0"/>
                                          </p:val>
                                        </p:tav>
                                        <p:tav tm="100000">
                                          <p:val>
                                            <p:strVal val="#ppt_h"/>
                                          </p:val>
                                        </p:tav>
                                      </p:tavLst>
                                    </p:anim>
                                    <p:anim calcmode="lin" valueType="num">
                                      <p:cBhvr>
                                        <p:cTn id="9" dur="500" fill="hold"/>
                                        <p:tgtEl>
                                          <p:spTgt spid="6180"/>
                                        </p:tgtEl>
                                        <p:attrNameLst>
                                          <p:attrName>style.rotation</p:attrName>
                                        </p:attrNameLst>
                                      </p:cBhvr>
                                      <p:tavLst>
                                        <p:tav tm="0">
                                          <p:val>
                                            <p:fltVal val="360"/>
                                          </p:val>
                                        </p:tav>
                                        <p:tav tm="100000">
                                          <p:val>
                                            <p:fltVal val="0"/>
                                          </p:val>
                                        </p:tav>
                                      </p:tavLst>
                                    </p:anim>
                                    <p:animEffect transition="in" filter="fade">
                                      <p:cBhvr>
                                        <p:cTn id="10" dur="500"/>
                                        <p:tgtEl>
                                          <p:spTgt spid="6180"/>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6153"/>
                                        </p:tgtEl>
                                        <p:attrNameLst>
                                          <p:attrName>style.visibility</p:attrName>
                                        </p:attrNameLst>
                                      </p:cBhvr>
                                      <p:to>
                                        <p:strVal val="visible"/>
                                      </p:to>
                                    </p:set>
                                    <p:animEffect transition="in" filter="wheel(1)">
                                      <p:cBhvr>
                                        <p:cTn id="14" dur="2000"/>
                                        <p:tgtEl>
                                          <p:spTgt spid="6153"/>
                                        </p:tgtEl>
                                      </p:cBhvr>
                                    </p:animEffect>
                                  </p:childTnLst>
                                </p:cTn>
                              </p:par>
                            </p:childTnLst>
                          </p:cTn>
                        </p:par>
                        <p:par>
                          <p:cTn id="15" fill="hold">
                            <p:stCondLst>
                              <p:cond delay="2500"/>
                            </p:stCondLst>
                            <p:childTnLst>
                              <p:par>
                                <p:cTn id="16" presetID="23" presetClass="entr" presetSubtype="32" fill="hold" grpId="0" nodeType="afterEffect">
                                  <p:stCondLst>
                                    <p:cond delay="0"/>
                                  </p:stCondLst>
                                  <p:iterate type="lt">
                                    <p:tmPct val="10000"/>
                                  </p:iterate>
                                  <p:childTnLst>
                                    <p:set>
                                      <p:cBhvr>
                                        <p:cTn id="17" dur="1" fill="hold">
                                          <p:stCondLst>
                                            <p:cond delay="0"/>
                                          </p:stCondLst>
                                        </p:cTn>
                                        <p:tgtEl>
                                          <p:spTgt spid="6178"/>
                                        </p:tgtEl>
                                        <p:attrNameLst>
                                          <p:attrName>style.visibility</p:attrName>
                                        </p:attrNameLst>
                                      </p:cBhvr>
                                      <p:to>
                                        <p:strVal val="visible"/>
                                      </p:to>
                                    </p:set>
                                    <p:anim calcmode="lin" valueType="num">
                                      <p:cBhvr>
                                        <p:cTn id="18" dur="500" fill="hold"/>
                                        <p:tgtEl>
                                          <p:spTgt spid="6178"/>
                                        </p:tgtEl>
                                        <p:attrNameLst>
                                          <p:attrName>ppt_w</p:attrName>
                                        </p:attrNameLst>
                                      </p:cBhvr>
                                      <p:tavLst>
                                        <p:tav tm="0">
                                          <p:val>
                                            <p:strVal val="4*#ppt_w"/>
                                          </p:val>
                                        </p:tav>
                                        <p:tav tm="100000">
                                          <p:val>
                                            <p:strVal val="#ppt_w"/>
                                          </p:val>
                                        </p:tav>
                                      </p:tavLst>
                                    </p:anim>
                                    <p:anim calcmode="lin" valueType="num">
                                      <p:cBhvr>
                                        <p:cTn id="19" dur="500" fill="hold"/>
                                        <p:tgtEl>
                                          <p:spTgt spid="6178"/>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78" grpId="0"/>
      <p:bldP spid="618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25"/>
          <p:cNvSpPr txBox="1">
            <a:spLocks noChangeArrowheads="1"/>
          </p:cNvSpPr>
          <p:nvPr/>
        </p:nvSpPr>
        <p:spPr bwMode="auto">
          <a:xfrm>
            <a:off x="740569" y="384572"/>
            <a:ext cx="340280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集群运行动图</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3" name="图片 2">
            <a:extLst>
              <a:ext uri="{FF2B5EF4-FFF2-40B4-BE49-F238E27FC236}">
                <a16:creationId xmlns:a16="http://schemas.microsoft.com/office/drawing/2014/main" id="{26421F14-1689-4AC3-B5BB-30E361D0BC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576" y="926057"/>
            <a:ext cx="8301038" cy="4080689"/>
          </a:xfrm>
          <a:prstGeom prst="rect">
            <a:avLst/>
          </a:prstGeom>
        </p:spPr>
      </p:pic>
      <p:sp>
        <p:nvSpPr>
          <p:cNvPr id="11" name="矩形 54">
            <a:extLst>
              <a:ext uri="{FF2B5EF4-FFF2-40B4-BE49-F238E27FC236}">
                <a16:creationId xmlns:a16="http://schemas.microsoft.com/office/drawing/2014/main" id="{8164E3D2-E991-4BBD-80A9-F256B835CE77}"/>
              </a:ext>
            </a:extLst>
          </p:cNvPr>
          <p:cNvSpPr>
            <a:spLocks noChangeArrowheads="1"/>
          </p:cNvSpPr>
          <p:nvPr/>
        </p:nvSpPr>
        <p:spPr bwMode="auto">
          <a:xfrm>
            <a:off x="5707597" y="426455"/>
            <a:ext cx="2774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600" dirty="0">
                <a:solidFill>
                  <a:schemeClr val="bg1"/>
                </a:solidFill>
                <a:latin typeface="微软雅黑" pitchFamily="34" charset="-122"/>
                <a:ea typeface="微软雅黑" pitchFamily="34" charset="-122"/>
                <a:sym typeface="微软雅黑" pitchFamily="34" charset="-122"/>
              </a:rPr>
              <a:t>动态</a:t>
            </a:r>
            <a:r>
              <a:rPr lang="en-US" altLang="zh-CN" sz="1600" dirty="0">
                <a:solidFill>
                  <a:schemeClr val="bg1"/>
                </a:solidFill>
                <a:latin typeface="微软雅黑" pitchFamily="34" charset="-122"/>
                <a:ea typeface="微软雅黑" pitchFamily="34" charset="-122"/>
                <a:sym typeface="微软雅黑" pitchFamily="34" charset="-122"/>
              </a:rPr>
              <a:t>gif</a:t>
            </a:r>
            <a:r>
              <a:rPr lang="zh-CN" altLang="en-US" sz="1600" dirty="0">
                <a:solidFill>
                  <a:schemeClr val="bg1"/>
                </a:solidFill>
                <a:latin typeface="微软雅黑" pitchFamily="34" charset="-122"/>
                <a:ea typeface="微软雅黑" pitchFamily="34" charset="-122"/>
                <a:sym typeface="微软雅黑" pitchFamily="34" charset="-122"/>
              </a:rPr>
              <a:t>图</a:t>
            </a:r>
            <a:endParaRPr lang="en-US" altLang="zh-CN" sz="1600" dirty="0">
              <a:solidFill>
                <a:schemeClr val="bg1"/>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3098743555"/>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6">
            <a:extLst>
              <a:ext uri="{FF2B5EF4-FFF2-40B4-BE49-F238E27FC236}">
                <a16:creationId xmlns:a16="http://schemas.microsoft.com/office/drawing/2014/main" id="{6EC0D976-D89F-4424-8554-78B78B135A48}"/>
              </a:ext>
            </a:extLst>
          </p:cNvPr>
          <p:cNvGrpSpPr>
            <a:grpSpLocks/>
          </p:cNvGrpSpPr>
          <p:nvPr/>
        </p:nvGrpSpPr>
        <p:grpSpPr bwMode="auto">
          <a:xfrm>
            <a:off x="346472" y="634603"/>
            <a:ext cx="2614613" cy="232172"/>
            <a:chOff x="0" y="0"/>
            <a:chExt cx="3275216" cy="291392"/>
          </a:xfrm>
        </p:grpSpPr>
        <p:sp>
          <p:nvSpPr>
            <p:cNvPr id="4" name="菱形 28">
              <a:extLst>
                <a:ext uri="{FF2B5EF4-FFF2-40B4-BE49-F238E27FC236}">
                  <a16:creationId xmlns:a16="http://schemas.microsoft.com/office/drawing/2014/main" id="{82267B3B-6BBA-4FDD-9533-E2B89473B90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 name="泪滴形 29">
              <a:extLst>
                <a:ext uri="{FF2B5EF4-FFF2-40B4-BE49-F238E27FC236}">
                  <a16:creationId xmlns:a16="http://schemas.microsoft.com/office/drawing/2014/main" id="{819B19BA-016E-45C1-8AD1-096A8F4EE111}"/>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 name="泪滴形 30">
              <a:extLst>
                <a:ext uri="{FF2B5EF4-FFF2-40B4-BE49-F238E27FC236}">
                  <a16:creationId xmlns:a16="http://schemas.microsoft.com/office/drawing/2014/main" id="{2684D579-8962-4A25-A4B2-664E2B7D53E8}"/>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7" name="菱形 31">
              <a:extLst>
                <a:ext uri="{FF2B5EF4-FFF2-40B4-BE49-F238E27FC236}">
                  <a16:creationId xmlns:a16="http://schemas.microsoft.com/office/drawing/2014/main" id="{1A285E92-E2A4-4D25-A0DD-DE5F01AB26D2}"/>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8" name="直接连接符 32">
              <a:extLst>
                <a:ext uri="{FF2B5EF4-FFF2-40B4-BE49-F238E27FC236}">
                  <a16:creationId xmlns:a16="http://schemas.microsoft.com/office/drawing/2014/main" id="{7DD9D651-9BF2-4529-9166-DFFB35DD7139}"/>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9" name="矩形 54">
            <a:extLst>
              <a:ext uri="{FF2B5EF4-FFF2-40B4-BE49-F238E27FC236}">
                <a16:creationId xmlns:a16="http://schemas.microsoft.com/office/drawing/2014/main" id="{B690B010-6D98-4375-9E12-0039A1AFEE72}"/>
              </a:ext>
            </a:extLst>
          </p:cNvPr>
          <p:cNvSpPr>
            <a:spLocks noChangeArrowheads="1"/>
          </p:cNvSpPr>
          <p:nvPr/>
        </p:nvSpPr>
        <p:spPr bwMode="auto">
          <a:xfrm>
            <a:off x="5707597" y="426455"/>
            <a:ext cx="2774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600" dirty="0">
                <a:solidFill>
                  <a:schemeClr val="bg1"/>
                </a:solidFill>
                <a:latin typeface="微软雅黑" pitchFamily="34" charset="-122"/>
                <a:ea typeface="微软雅黑" pitchFamily="34" charset="-122"/>
                <a:sym typeface="微软雅黑" pitchFamily="34" charset="-122"/>
              </a:rPr>
              <a:t>动态</a:t>
            </a:r>
            <a:r>
              <a:rPr lang="en-US" altLang="zh-CN" sz="1600" dirty="0">
                <a:solidFill>
                  <a:schemeClr val="bg1"/>
                </a:solidFill>
                <a:latin typeface="微软雅黑" pitchFamily="34" charset="-122"/>
                <a:ea typeface="微软雅黑" pitchFamily="34" charset="-122"/>
                <a:sym typeface="微软雅黑" pitchFamily="34" charset="-122"/>
              </a:rPr>
              <a:t>gif</a:t>
            </a:r>
            <a:r>
              <a:rPr lang="zh-CN" altLang="en-US" sz="1600" dirty="0">
                <a:solidFill>
                  <a:schemeClr val="bg1"/>
                </a:solidFill>
                <a:latin typeface="微软雅黑" pitchFamily="34" charset="-122"/>
                <a:ea typeface="微软雅黑" pitchFamily="34" charset="-122"/>
                <a:sym typeface="微软雅黑" pitchFamily="34" charset="-122"/>
              </a:rPr>
              <a:t>图</a:t>
            </a:r>
            <a:endParaRPr lang="en-US" altLang="zh-CN" sz="1600" dirty="0">
              <a:solidFill>
                <a:schemeClr val="bg1"/>
              </a:solidFill>
              <a:latin typeface="微软雅黑" pitchFamily="34" charset="-122"/>
              <a:ea typeface="微软雅黑" pitchFamily="34" charset="-122"/>
              <a:sym typeface="微软雅黑" pitchFamily="34" charset="-122"/>
            </a:endParaRPr>
          </a:p>
        </p:txBody>
      </p:sp>
      <p:pic>
        <p:nvPicPr>
          <p:cNvPr id="11" name="图片 10">
            <a:extLst>
              <a:ext uri="{FF2B5EF4-FFF2-40B4-BE49-F238E27FC236}">
                <a16:creationId xmlns:a16="http://schemas.microsoft.com/office/drawing/2014/main" id="{F188E611-20E3-40C3-AB39-C57E2B9574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5481" y="1013970"/>
            <a:ext cx="7772400" cy="3955523"/>
          </a:xfrm>
          <a:prstGeom prst="rect">
            <a:avLst/>
          </a:prstGeom>
        </p:spPr>
      </p:pic>
      <p:sp>
        <p:nvSpPr>
          <p:cNvPr id="12" name="文本框 25">
            <a:extLst>
              <a:ext uri="{FF2B5EF4-FFF2-40B4-BE49-F238E27FC236}">
                <a16:creationId xmlns:a16="http://schemas.microsoft.com/office/drawing/2014/main" id="{1A63A129-465D-40FB-A20E-692DDA4AE3D7}"/>
              </a:ext>
            </a:extLst>
          </p:cNvPr>
          <p:cNvSpPr txBox="1">
            <a:spLocks noChangeArrowheads="1"/>
          </p:cNvSpPr>
          <p:nvPr/>
        </p:nvSpPr>
        <p:spPr bwMode="auto">
          <a:xfrm>
            <a:off x="740569" y="384572"/>
            <a:ext cx="340280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职业匹配动图</a:t>
            </a:r>
          </a:p>
        </p:txBody>
      </p:sp>
    </p:spTree>
    <p:extLst>
      <p:ext uri="{BB962C8B-B14F-4D97-AF65-F5344CB8AC3E}">
        <p14:creationId xmlns:p14="http://schemas.microsoft.com/office/powerpoint/2010/main" val="188412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by="(-#ppt_w*2)" calcmode="lin" valueType="num">
                                      <p:cBhvr rctx="PPT">
                                        <p:cTn id="11" dur="500" autoRev="1" fill="hold">
                                          <p:stCondLst>
                                            <p:cond delay="0"/>
                                          </p:stCondLst>
                                        </p:cTn>
                                        <p:tgtEl>
                                          <p:spTgt spid="12"/>
                                        </p:tgtEl>
                                        <p:attrNameLst>
                                          <p:attrName>ppt_w</p:attrName>
                                        </p:attrNameLst>
                                      </p:cBhvr>
                                    </p:anim>
                                    <p:anim by="(#ppt_w*0.50)" calcmode="lin" valueType="num">
                                      <p:cBhvr>
                                        <p:cTn id="12" dur="500" decel="50000" autoRev="1" fill="hold">
                                          <p:stCondLst>
                                            <p:cond delay="0"/>
                                          </p:stCondLst>
                                        </p:cTn>
                                        <p:tgtEl>
                                          <p:spTgt spid="12"/>
                                        </p:tgtEl>
                                        <p:attrNameLst>
                                          <p:attrName>ppt_x</p:attrName>
                                        </p:attrNameLst>
                                      </p:cBhvr>
                                    </p:anim>
                                    <p:anim from="(-#ppt_h/2)" to="(#ppt_y)" calcmode="lin" valueType="num">
                                      <p:cBhvr>
                                        <p:cTn id="13" dur="1000" fill="hold">
                                          <p:stCondLst>
                                            <p:cond delay="0"/>
                                          </p:stCondLst>
                                        </p:cTn>
                                        <p:tgtEl>
                                          <p:spTgt spid="12"/>
                                        </p:tgtEl>
                                        <p:attrNameLst>
                                          <p:attrName>ppt_y</p:attrName>
                                        </p:attrNameLst>
                                      </p:cBhvr>
                                    </p:anim>
                                    <p:animRot by="21600000">
                                      <p:cBhvr>
                                        <p:cTn id="14" dur="1000" fill="hold">
                                          <p:stCondLst>
                                            <p:cond delay="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6">
            <a:extLst>
              <a:ext uri="{FF2B5EF4-FFF2-40B4-BE49-F238E27FC236}">
                <a16:creationId xmlns:a16="http://schemas.microsoft.com/office/drawing/2014/main" id="{6EC0D976-D89F-4424-8554-78B78B135A48}"/>
              </a:ext>
            </a:extLst>
          </p:cNvPr>
          <p:cNvGrpSpPr>
            <a:grpSpLocks/>
          </p:cNvGrpSpPr>
          <p:nvPr/>
        </p:nvGrpSpPr>
        <p:grpSpPr bwMode="auto">
          <a:xfrm>
            <a:off x="346472" y="634603"/>
            <a:ext cx="2614613" cy="232172"/>
            <a:chOff x="0" y="0"/>
            <a:chExt cx="3275216" cy="291392"/>
          </a:xfrm>
        </p:grpSpPr>
        <p:sp>
          <p:nvSpPr>
            <p:cNvPr id="4" name="菱形 28">
              <a:extLst>
                <a:ext uri="{FF2B5EF4-FFF2-40B4-BE49-F238E27FC236}">
                  <a16:creationId xmlns:a16="http://schemas.microsoft.com/office/drawing/2014/main" id="{82267B3B-6BBA-4FDD-9533-E2B89473B90B}"/>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 name="泪滴形 29">
              <a:extLst>
                <a:ext uri="{FF2B5EF4-FFF2-40B4-BE49-F238E27FC236}">
                  <a16:creationId xmlns:a16="http://schemas.microsoft.com/office/drawing/2014/main" id="{819B19BA-016E-45C1-8AD1-096A8F4EE111}"/>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 name="泪滴形 30">
              <a:extLst>
                <a:ext uri="{FF2B5EF4-FFF2-40B4-BE49-F238E27FC236}">
                  <a16:creationId xmlns:a16="http://schemas.microsoft.com/office/drawing/2014/main" id="{2684D579-8962-4A25-A4B2-664E2B7D53E8}"/>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7" name="菱形 31">
              <a:extLst>
                <a:ext uri="{FF2B5EF4-FFF2-40B4-BE49-F238E27FC236}">
                  <a16:creationId xmlns:a16="http://schemas.microsoft.com/office/drawing/2014/main" id="{1A285E92-E2A4-4D25-A0DD-DE5F01AB26D2}"/>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8" name="直接连接符 32">
              <a:extLst>
                <a:ext uri="{FF2B5EF4-FFF2-40B4-BE49-F238E27FC236}">
                  <a16:creationId xmlns:a16="http://schemas.microsoft.com/office/drawing/2014/main" id="{7DD9D651-9BF2-4529-9166-DFFB35DD7139}"/>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12" name="文本框 25">
            <a:extLst>
              <a:ext uri="{FF2B5EF4-FFF2-40B4-BE49-F238E27FC236}">
                <a16:creationId xmlns:a16="http://schemas.microsoft.com/office/drawing/2014/main" id="{1A63A129-465D-40FB-A20E-692DDA4AE3D7}"/>
              </a:ext>
            </a:extLst>
          </p:cNvPr>
          <p:cNvSpPr txBox="1">
            <a:spLocks noChangeArrowheads="1"/>
          </p:cNvSpPr>
          <p:nvPr/>
        </p:nvSpPr>
        <p:spPr bwMode="auto">
          <a:xfrm>
            <a:off x="740569" y="384572"/>
            <a:ext cx="340280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职业匹配</a:t>
            </a:r>
          </a:p>
        </p:txBody>
      </p:sp>
      <p:pic>
        <p:nvPicPr>
          <p:cNvPr id="13" name="图片 12">
            <a:extLst>
              <a:ext uri="{FF2B5EF4-FFF2-40B4-BE49-F238E27FC236}">
                <a16:creationId xmlns:a16="http://schemas.microsoft.com/office/drawing/2014/main" id="{AD3E502D-E065-4CB7-AA7F-3BDA6811BE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3375" y="866775"/>
            <a:ext cx="3532107" cy="4162689"/>
          </a:xfrm>
          <a:prstGeom prst="rect">
            <a:avLst/>
          </a:prstGeom>
        </p:spPr>
      </p:pic>
      <p:grpSp>
        <p:nvGrpSpPr>
          <p:cNvPr id="14" name="组合 13">
            <a:extLst>
              <a:ext uri="{FF2B5EF4-FFF2-40B4-BE49-F238E27FC236}">
                <a16:creationId xmlns:a16="http://schemas.microsoft.com/office/drawing/2014/main" id="{064F8B7B-9F81-4573-8DAA-4588A3F2AA6F}"/>
              </a:ext>
            </a:extLst>
          </p:cNvPr>
          <p:cNvGrpSpPr>
            <a:grpSpLocks/>
          </p:cNvGrpSpPr>
          <p:nvPr/>
        </p:nvGrpSpPr>
        <p:grpSpPr bwMode="auto">
          <a:xfrm>
            <a:off x="1266926" y="1229111"/>
            <a:ext cx="1552125" cy="3218953"/>
            <a:chOff x="839089" y="1015825"/>
            <a:chExt cx="4688114" cy="4877531"/>
          </a:xfrm>
        </p:grpSpPr>
        <p:grpSp>
          <p:nvGrpSpPr>
            <p:cNvPr id="15" name="组合 4">
              <a:extLst>
                <a:ext uri="{FF2B5EF4-FFF2-40B4-BE49-F238E27FC236}">
                  <a16:creationId xmlns:a16="http://schemas.microsoft.com/office/drawing/2014/main" id="{19E36B88-5A2F-45A4-A309-B96B73E3BCB9}"/>
                </a:ext>
              </a:extLst>
            </p:cNvPr>
            <p:cNvGrpSpPr>
              <a:grpSpLocks/>
            </p:cNvGrpSpPr>
            <p:nvPr/>
          </p:nvGrpSpPr>
          <p:grpSpPr bwMode="auto">
            <a:xfrm rot="-297887">
              <a:off x="2313380" y="1015825"/>
              <a:ext cx="1482151" cy="1487649"/>
              <a:chOff x="3130077" y="1143064"/>
              <a:chExt cx="1735225" cy="1741663"/>
            </a:xfrm>
          </p:grpSpPr>
          <p:cxnSp>
            <p:nvCxnSpPr>
              <p:cNvPr id="17" name="直接连接符 16">
                <a:extLst>
                  <a:ext uri="{FF2B5EF4-FFF2-40B4-BE49-F238E27FC236}">
                    <a16:creationId xmlns:a16="http://schemas.microsoft.com/office/drawing/2014/main" id="{50A22BD7-E3F1-49D5-9903-D9EDA83D30A5}"/>
                  </a:ext>
                </a:extLst>
              </p:cNvPr>
              <p:cNvCxnSpPr>
                <a:endCxn id="19"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18" name="直接连接符 17">
                <a:extLst>
                  <a:ext uri="{FF2B5EF4-FFF2-40B4-BE49-F238E27FC236}">
                    <a16:creationId xmlns:a16="http://schemas.microsoft.com/office/drawing/2014/main" id="{557C353E-4969-4A30-A775-04B10FFC1393}"/>
                  </a:ext>
                </a:extLst>
              </p:cNvPr>
              <p:cNvCxnSpPr>
                <a:stCxn id="19"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19" name="椭圆 8">
                <a:extLst>
                  <a:ext uri="{FF2B5EF4-FFF2-40B4-BE49-F238E27FC236}">
                    <a16:creationId xmlns:a16="http://schemas.microsoft.com/office/drawing/2014/main" id="{5FED940C-A8CE-402C-9973-496E6D163329}"/>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16" name="矩形 15">
              <a:extLst>
                <a:ext uri="{FF2B5EF4-FFF2-40B4-BE49-F238E27FC236}">
                  <a16:creationId xmlns:a16="http://schemas.microsoft.com/office/drawing/2014/main" id="{E1858054-8195-4C75-8B53-F1B3AF0ACC42}"/>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20" name="文本框 18">
            <a:extLst>
              <a:ext uri="{FF2B5EF4-FFF2-40B4-BE49-F238E27FC236}">
                <a16:creationId xmlns:a16="http://schemas.microsoft.com/office/drawing/2014/main" id="{5E5D7AF9-8160-4776-A07F-F1B7ADAC03E0}"/>
              </a:ext>
            </a:extLst>
          </p:cNvPr>
          <p:cNvSpPr txBox="1">
            <a:spLocks noChangeArrowheads="1"/>
          </p:cNvSpPr>
          <p:nvPr/>
        </p:nvSpPr>
        <p:spPr bwMode="auto">
          <a:xfrm>
            <a:off x="1251001" y="2598848"/>
            <a:ext cx="163509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这是我们目前学过的一些东西拿来预测</a:t>
            </a:r>
            <a:r>
              <a:rPr lang="en-US" altLang="zh-CN" sz="1800" dirty="0">
                <a:solidFill>
                  <a:schemeClr val="bg1"/>
                </a:solidFill>
                <a:latin typeface="Segoe UI Semilight" pitchFamily="34" charset="0"/>
                <a:ea typeface="微软雅黑" pitchFamily="34" charset="-122"/>
                <a:cs typeface="Segoe UI Semilight" pitchFamily="34" charset="0"/>
              </a:rPr>
              <a:t>…</a:t>
            </a:r>
            <a:endParaRPr lang="zh-CN" altLang="en-US" sz="1800" dirty="0">
              <a:solidFill>
                <a:schemeClr val="bg1"/>
              </a:solidFill>
              <a:latin typeface="Segoe UI Semilight" pitchFamily="34" charset="0"/>
              <a:ea typeface="微软雅黑" pitchFamily="34" charset="-122"/>
              <a:cs typeface="Segoe UI Semilight" pitchFamily="34" charset="0"/>
            </a:endParaRPr>
          </a:p>
        </p:txBody>
      </p:sp>
      <p:sp>
        <p:nvSpPr>
          <p:cNvPr id="21" name="椭圆 20">
            <a:extLst>
              <a:ext uri="{FF2B5EF4-FFF2-40B4-BE49-F238E27FC236}">
                <a16:creationId xmlns:a16="http://schemas.microsoft.com/office/drawing/2014/main" id="{86619D2F-EC89-450C-9C7E-A233AED7B6A1}"/>
              </a:ext>
            </a:extLst>
          </p:cNvPr>
          <p:cNvSpPr/>
          <p:nvPr/>
        </p:nvSpPr>
        <p:spPr bwMode="auto">
          <a:xfrm>
            <a:off x="4001341" y="4683214"/>
            <a:ext cx="2578080" cy="346250"/>
          </a:xfrm>
          <a:prstGeom prst="ellipse">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pic>
        <p:nvPicPr>
          <p:cNvPr id="2" name="图片 1">
            <a:extLst>
              <a:ext uri="{FF2B5EF4-FFF2-40B4-BE49-F238E27FC236}">
                <a16:creationId xmlns:a16="http://schemas.microsoft.com/office/drawing/2014/main" id="{F8007355-B39C-4D83-BD29-DAFD98F30F45}"/>
              </a:ext>
            </a:extLst>
          </p:cNvPr>
          <p:cNvPicPr>
            <a:picLocks noChangeAspect="1"/>
          </p:cNvPicPr>
          <p:nvPr/>
        </p:nvPicPr>
        <p:blipFill>
          <a:blip r:embed="rId3"/>
          <a:stretch>
            <a:fillRect/>
          </a:stretch>
        </p:blipFill>
        <p:spPr>
          <a:xfrm>
            <a:off x="3232305" y="296685"/>
            <a:ext cx="4983912" cy="441998"/>
          </a:xfrm>
          <a:prstGeom prst="rect">
            <a:avLst/>
          </a:prstGeom>
        </p:spPr>
      </p:pic>
    </p:spTree>
    <p:extLst>
      <p:ext uri="{BB962C8B-B14F-4D97-AF65-F5344CB8AC3E}">
        <p14:creationId xmlns:p14="http://schemas.microsoft.com/office/powerpoint/2010/main" val="95381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by="(-#ppt_w*2)" calcmode="lin" valueType="num">
                                      <p:cBhvr rctx="PPT">
                                        <p:cTn id="11" dur="500" autoRev="1" fill="hold">
                                          <p:stCondLst>
                                            <p:cond delay="0"/>
                                          </p:stCondLst>
                                        </p:cTn>
                                        <p:tgtEl>
                                          <p:spTgt spid="12"/>
                                        </p:tgtEl>
                                        <p:attrNameLst>
                                          <p:attrName>ppt_w</p:attrName>
                                        </p:attrNameLst>
                                      </p:cBhvr>
                                    </p:anim>
                                    <p:anim by="(#ppt_w*0.50)" calcmode="lin" valueType="num">
                                      <p:cBhvr>
                                        <p:cTn id="12" dur="500" decel="50000" autoRev="1" fill="hold">
                                          <p:stCondLst>
                                            <p:cond delay="0"/>
                                          </p:stCondLst>
                                        </p:cTn>
                                        <p:tgtEl>
                                          <p:spTgt spid="12"/>
                                        </p:tgtEl>
                                        <p:attrNameLst>
                                          <p:attrName>ppt_x</p:attrName>
                                        </p:attrNameLst>
                                      </p:cBhvr>
                                    </p:anim>
                                    <p:anim from="(-#ppt_h/2)" to="(#ppt_y)" calcmode="lin" valueType="num">
                                      <p:cBhvr>
                                        <p:cTn id="13" dur="1000" fill="hold">
                                          <p:stCondLst>
                                            <p:cond delay="0"/>
                                          </p:stCondLst>
                                        </p:cTn>
                                        <p:tgtEl>
                                          <p:spTgt spid="12"/>
                                        </p:tgtEl>
                                        <p:attrNameLst>
                                          <p:attrName>ppt_y</p:attrName>
                                        </p:attrNameLst>
                                      </p:cBhvr>
                                    </p:anim>
                                    <p:animRot by="21600000">
                                      <p:cBhvr>
                                        <p:cTn id="14" dur="1000" fill="hold">
                                          <p:stCondLst>
                                            <p:cond delay="0"/>
                                          </p:stCondLst>
                                        </p:cTn>
                                        <p:tgtEl>
                                          <p:spTgt spid="12"/>
                                        </p:tgtEl>
                                        <p:attrNameLst>
                                          <p:attrName>r</p:attrName>
                                        </p:attrNameLst>
                                      </p:cBhvr>
                                    </p:animRot>
                                  </p:childTnLst>
                                </p:cTn>
                              </p:par>
                              <p:par>
                                <p:cTn id="15" presetID="53" presetClass="entr" presetSubtype="16"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
          <p:cNvGrpSpPr>
            <a:grpSpLocks/>
          </p:cNvGrpSpPr>
          <p:nvPr/>
        </p:nvGrpSpPr>
        <p:grpSpPr bwMode="auto">
          <a:xfrm>
            <a:off x="1696641" y="2085975"/>
            <a:ext cx="5750719" cy="1485900"/>
            <a:chOff x="0" y="0"/>
            <a:chExt cx="7667313" cy="1982012"/>
          </a:xfrm>
        </p:grpSpPr>
        <p:grpSp>
          <p:nvGrpSpPr>
            <p:cNvPr id="39" name="组合 25"/>
            <p:cNvGrpSpPr>
              <a:grpSpLocks/>
            </p:cNvGrpSpPr>
            <p:nvPr/>
          </p:nvGrpSpPr>
          <p:grpSpPr bwMode="auto">
            <a:xfrm>
              <a:off x="0" y="0"/>
              <a:ext cx="694462" cy="496113"/>
              <a:chOff x="0" y="0"/>
              <a:chExt cx="570466" cy="407532"/>
            </a:xfrm>
          </p:grpSpPr>
          <p:sp>
            <p:nvSpPr>
              <p:cNvPr id="59" name="菱形 45"/>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0" name="泪滴形 46"/>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 name="泪滴形 47"/>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2" name="菱形 48"/>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0" name="直接连接符 26"/>
            <p:cNvCxnSpPr>
              <a:cxnSpLocks noChangeShapeType="1"/>
            </p:cNvCxnSpPr>
            <p:nvPr/>
          </p:nvCxnSpPr>
          <p:spPr bwMode="auto">
            <a:xfrm>
              <a:off x="673780" y="271752"/>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1" name="组合 27"/>
            <p:cNvGrpSpPr>
              <a:grpSpLocks/>
            </p:cNvGrpSpPr>
            <p:nvPr/>
          </p:nvGrpSpPr>
          <p:grpSpPr bwMode="auto">
            <a:xfrm>
              <a:off x="0" y="1485899"/>
              <a:ext cx="694462" cy="496113"/>
              <a:chOff x="0" y="0"/>
              <a:chExt cx="570466" cy="407532"/>
            </a:xfrm>
          </p:grpSpPr>
          <p:sp>
            <p:nvSpPr>
              <p:cNvPr id="55" name="菱形 4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6" name="泪滴形 4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7" name="泪滴形 4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8" name="菱形 4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42" name="组合 28"/>
            <p:cNvGrpSpPr>
              <a:grpSpLocks/>
            </p:cNvGrpSpPr>
            <p:nvPr/>
          </p:nvGrpSpPr>
          <p:grpSpPr bwMode="auto">
            <a:xfrm>
              <a:off x="6972851" y="1485899"/>
              <a:ext cx="694462" cy="496113"/>
              <a:chOff x="0" y="0"/>
              <a:chExt cx="570466" cy="407532"/>
            </a:xfrm>
          </p:grpSpPr>
          <p:sp>
            <p:nvSpPr>
              <p:cNvPr id="51" name="菱形 37"/>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2" name="泪滴形 38"/>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3" name="泪滴形 39"/>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4" name="菱形 40"/>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3" name="直接连接符 29"/>
            <p:cNvCxnSpPr>
              <a:cxnSpLocks noChangeShapeType="1"/>
            </p:cNvCxnSpPr>
            <p:nvPr/>
          </p:nvCxnSpPr>
          <p:spPr bwMode="auto">
            <a:xfrm>
              <a:off x="673780" y="1732188"/>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4" name="组合 30"/>
            <p:cNvGrpSpPr>
              <a:grpSpLocks/>
            </p:cNvGrpSpPr>
            <p:nvPr/>
          </p:nvGrpSpPr>
          <p:grpSpPr bwMode="auto">
            <a:xfrm>
              <a:off x="6962106" y="0"/>
              <a:ext cx="694462" cy="496113"/>
              <a:chOff x="0" y="0"/>
              <a:chExt cx="570466" cy="407532"/>
            </a:xfrm>
          </p:grpSpPr>
          <p:sp>
            <p:nvSpPr>
              <p:cNvPr id="47" name="菱形 33"/>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48" name="泪滴形 34"/>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9" name="泪滴形 35"/>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0" name="菱形 36"/>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5" name="直接连接符 31"/>
            <p:cNvCxnSpPr>
              <a:cxnSpLocks noChangeShapeType="1"/>
            </p:cNvCxnSpPr>
            <p:nvPr/>
          </p:nvCxnSpPr>
          <p:spPr bwMode="auto">
            <a:xfrm>
              <a:off x="354154"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46" name="直接连接符 32"/>
            <p:cNvCxnSpPr>
              <a:cxnSpLocks noChangeShapeType="1"/>
            </p:cNvCxnSpPr>
            <p:nvPr/>
          </p:nvCxnSpPr>
          <p:spPr bwMode="auto">
            <a:xfrm>
              <a:off x="7316260"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63" name="文本框 49"/>
          <p:cNvSpPr txBox="1">
            <a:spLocks noChangeArrowheads="1"/>
          </p:cNvSpPr>
          <p:nvPr/>
        </p:nvSpPr>
        <p:spPr bwMode="auto">
          <a:xfrm>
            <a:off x="2402681" y="2533650"/>
            <a:ext cx="4338638" cy="577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sz="3300" b="1">
                <a:solidFill>
                  <a:schemeClr val="bg1"/>
                </a:solidFill>
                <a:latin typeface="微软雅黑" pitchFamily="34" charset="-122"/>
                <a:ea typeface="微软雅黑" pitchFamily="34" charset="-122"/>
              </a:rPr>
              <a:t>困难 总结 </a:t>
            </a:r>
            <a:r>
              <a:rPr lang="zh-CN" altLang="en-US" sz="3300" b="1" dirty="0">
                <a:solidFill>
                  <a:schemeClr val="bg1"/>
                </a:solidFill>
                <a:latin typeface="微软雅黑" pitchFamily="34" charset="-122"/>
                <a:ea typeface="微软雅黑" pitchFamily="34" charset="-122"/>
              </a:rPr>
              <a:t>展望</a:t>
            </a:r>
          </a:p>
        </p:txBody>
      </p:sp>
      <p:sp>
        <p:nvSpPr>
          <p:cNvPr id="64" name="文本框 51"/>
          <p:cNvSpPr txBox="1">
            <a:spLocks noChangeArrowheads="1"/>
          </p:cNvSpPr>
          <p:nvPr/>
        </p:nvSpPr>
        <p:spPr bwMode="auto">
          <a:xfrm>
            <a:off x="3494706" y="1495336"/>
            <a:ext cx="206867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eaLnBrk="1" hangingPunct="1"/>
            <a:r>
              <a:rPr lang="zh-CN" altLang="en-US" sz="3300" b="1" dirty="0">
                <a:solidFill>
                  <a:schemeClr val="bg1"/>
                </a:solidFill>
                <a:latin typeface="微软雅黑" pitchFamily="34" charset="-122"/>
                <a:ea typeface="微软雅黑" pitchFamily="34" charset="-122"/>
              </a:rPr>
              <a:t>第五部分</a:t>
            </a:r>
          </a:p>
        </p:txBody>
      </p:sp>
    </p:spTree>
    <p:extLst>
      <p:ext uri="{BB962C8B-B14F-4D97-AF65-F5344CB8AC3E}">
        <p14:creationId xmlns:p14="http://schemas.microsoft.com/office/powerpoint/2010/main" val="4246276684"/>
      </p:ext>
    </p:extLst>
  </p:cSld>
  <p:clrMapOvr>
    <a:masterClrMapping/>
  </p:clrMapOvr>
  <p:transition spd="slow"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 calcmode="lin" valueType="num">
                                      <p:cBhvr>
                                        <p:cTn id="9" dur="500" fill="hold"/>
                                        <p:tgtEl>
                                          <p:spTgt spid="64"/>
                                        </p:tgtEl>
                                        <p:attrNameLst>
                                          <p:attrName>style.rotation</p:attrName>
                                        </p:attrNameLst>
                                      </p:cBhvr>
                                      <p:tavLst>
                                        <p:tav tm="0">
                                          <p:val>
                                            <p:fltVal val="360"/>
                                          </p:val>
                                        </p:tav>
                                        <p:tav tm="100000">
                                          <p:val>
                                            <p:fltVal val="0"/>
                                          </p:val>
                                        </p:tav>
                                      </p:tavLst>
                                    </p:anim>
                                    <p:animEffect transition="in" filter="fade">
                                      <p:cBhvr>
                                        <p:cTn id="10" dur="500"/>
                                        <p:tgtEl>
                                          <p:spTgt spid="64"/>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wheel(1)">
                                      <p:cBhvr>
                                        <p:cTn id="14" dur="2000"/>
                                        <p:tgtEl>
                                          <p:spTgt spid="38"/>
                                        </p:tgtEl>
                                      </p:cBhvr>
                                    </p:animEffect>
                                  </p:childTnLst>
                                </p:cTn>
                              </p:par>
                            </p:childTnLst>
                          </p:cTn>
                        </p:par>
                        <p:par>
                          <p:cTn id="15" fill="hold">
                            <p:stCondLst>
                              <p:cond delay="2500"/>
                            </p:stCondLst>
                            <p:childTnLst>
                              <p:par>
                                <p:cTn id="16" presetID="23" presetClass="entr" presetSubtype="32" fill="hold" grpId="0" nodeType="afterEffect">
                                  <p:stCondLst>
                                    <p:cond delay="0"/>
                                  </p:stCondLst>
                                  <p:iterate type="lt">
                                    <p:tmPct val="10000"/>
                                  </p:iterate>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strVal val="4*#ppt_w"/>
                                          </p:val>
                                        </p:tav>
                                        <p:tav tm="100000">
                                          <p:val>
                                            <p:strVal val="#ppt_w"/>
                                          </p:val>
                                        </p:tav>
                                      </p:tavLst>
                                    </p:anim>
                                    <p:anim calcmode="lin" valueType="num">
                                      <p:cBhvr>
                                        <p:cTn id="19" dur="500" fill="hold"/>
                                        <p:tgtEl>
                                          <p:spTgt spid="6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矩形 66"/>
          <p:cNvSpPr/>
          <p:nvPr/>
        </p:nvSpPr>
        <p:spPr>
          <a:xfrm>
            <a:off x="1489075" y="2019300"/>
            <a:ext cx="1908175" cy="17463"/>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auto">
              <a:spcBef>
                <a:spcPts val="0"/>
              </a:spcBef>
              <a:spcAft>
                <a:spcPts val="0"/>
              </a:spcAft>
              <a:defRPr/>
            </a:pPr>
            <a:endParaRPr lang="zh-CN" altLang="en-US" dirty="0">
              <a:solidFill>
                <a:schemeClr val="bg1"/>
              </a:solidFill>
              <a:latin typeface="微软雅黑"/>
              <a:ea typeface="微软雅黑" panose="020B0503020204020204" pitchFamily="34" charset="-122"/>
              <a:cs typeface="+mn-ea"/>
              <a:sym typeface="+mn-lt"/>
            </a:endParaRPr>
          </a:p>
        </p:txBody>
      </p:sp>
      <p:sp>
        <p:nvSpPr>
          <p:cNvPr id="68" name="矩形 67"/>
          <p:cNvSpPr/>
          <p:nvPr/>
        </p:nvSpPr>
        <p:spPr>
          <a:xfrm>
            <a:off x="5665788" y="2019300"/>
            <a:ext cx="1906587" cy="17463"/>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auto">
              <a:spcBef>
                <a:spcPts val="0"/>
              </a:spcBef>
              <a:spcAft>
                <a:spcPts val="0"/>
              </a:spcAft>
              <a:defRPr/>
            </a:pPr>
            <a:endParaRPr lang="zh-CN" altLang="en-US" dirty="0">
              <a:solidFill>
                <a:schemeClr val="bg1"/>
              </a:solidFill>
              <a:latin typeface="微软雅黑"/>
              <a:ea typeface="微软雅黑" panose="020B0503020204020204" pitchFamily="34" charset="-122"/>
              <a:cs typeface="+mn-ea"/>
              <a:sym typeface="+mn-lt"/>
            </a:endParaRPr>
          </a:p>
        </p:txBody>
      </p:sp>
      <p:sp>
        <p:nvSpPr>
          <p:cNvPr id="69" name="矩形 68"/>
          <p:cNvSpPr/>
          <p:nvPr/>
        </p:nvSpPr>
        <p:spPr>
          <a:xfrm>
            <a:off x="1406525" y="3638550"/>
            <a:ext cx="1908175" cy="17463"/>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auto">
              <a:spcBef>
                <a:spcPts val="0"/>
              </a:spcBef>
              <a:spcAft>
                <a:spcPts val="0"/>
              </a:spcAft>
              <a:defRPr/>
            </a:pPr>
            <a:endParaRPr lang="zh-CN" altLang="en-US" dirty="0">
              <a:solidFill>
                <a:schemeClr val="bg1"/>
              </a:solidFill>
              <a:latin typeface="微软雅黑"/>
              <a:ea typeface="微软雅黑" panose="020B0503020204020204" pitchFamily="34" charset="-122"/>
              <a:cs typeface="+mn-ea"/>
              <a:sym typeface="+mn-lt"/>
            </a:endParaRPr>
          </a:p>
        </p:txBody>
      </p:sp>
      <p:sp>
        <p:nvSpPr>
          <p:cNvPr id="70" name="矩形 69"/>
          <p:cNvSpPr/>
          <p:nvPr/>
        </p:nvSpPr>
        <p:spPr>
          <a:xfrm>
            <a:off x="5748338" y="3656013"/>
            <a:ext cx="1908175" cy="1905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auto">
              <a:spcBef>
                <a:spcPts val="0"/>
              </a:spcBef>
              <a:spcAft>
                <a:spcPts val="0"/>
              </a:spcAft>
              <a:defRPr/>
            </a:pPr>
            <a:endParaRPr lang="zh-CN" altLang="en-US" dirty="0">
              <a:solidFill>
                <a:schemeClr val="bg1"/>
              </a:solidFill>
              <a:latin typeface="微软雅黑"/>
              <a:ea typeface="微软雅黑" panose="020B0503020204020204" pitchFamily="34" charset="-122"/>
              <a:cs typeface="+mn-ea"/>
              <a:sym typeface="+mn-lt"/>
            </a:endParaRPr>
          </a:p>
        </p:txBody>
      </p:sp>
      <p:sp>
        <p:nvSpPr>
          <p:cNvPr id="71" name="文本框 16"/>
          <p:cNvSpPr txBox="1"/>
          <p:nvPr/>
        </p:nvSpPr>
        <p:spPr>
          <a:xfrm>
            <a:off x="1437046" y="3315237"/>
            <a:ext cx="907941" cy="300082"/>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1500" b="1" dirty="0">
                <a:solidFill>
                  <a:schemeClr val="bg1"/>
                </a:solidFill>
                <a:latin typeface="微软雅黑"/>
                <a:ea typeface="微软雅黑" panose="020B0503020204020204" pitchFamily="34" charset="-122"/>
                <a:cs typeface="+mn-ea"/>
                <a:sym typeface="+mn-lt"/>
              </a:rPr>
              <a:t>解决思路</a:t>
            </a:r>
          </a:p>
        </p:txBody>
      </p:sp>
      <p:sp>
        <p:nvSpPr>
          <p:cNvPr id="72" name="文本框 17"/>
          <p:cNvSpPr txBox="1"/>
          <p:nvPr/>
        </p:nvSpPr>
        <p:spPr>
          <a:xfrm>
            <a:off x="5888908" y="3323219"/>
            <a:ext cx="523220" cy="300082"/>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1500" b="1" dirty="0">
                <a:solidFill>
                  <a:schemeClr val="bg1"/>
                </a:solidFill>
                <a:latin typeface="微软雅黑"/>
                <a:ea typeface="微软雅黑" panose="020B0503020204020204" pitchFamily="34" charset="-122"/>
                <a:cs typeface="+mn-ea"/>
                <a:sym typeface="+mn-lt"/>
              </a:rPr>
              <a:t>反思</a:t>
            </a:r>
          </a:p>
        </p:txBody>
      </p:sp>
      <p:sp>
        <p:nvSpPr>
          <p:cNvPr id="73" name="文本框 18"/>
          <p:cNvSpPr txBox="1"/>
          <p:nvPr/>
        </p:nvSpPr>
        <p:spPr>
          <a:xfrm>
            <a:off x="1463111" y="1686093"/>
            <a:ext cx="1100301" cy="300082"/>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1500" b="1" dirty="0">
                <a:solidFill>
                  <a:schemeClr val="bg1"/>
                </a:solidFill>
                <a:latin typeface="微软雅黑"/>
                <a:ea typeface="微软雅黑" panose="020B0503020204020204" pitchFamily="34" charset="-122"/>
                <a:cs typeface="+mn-ea"/>
                <a:sym typeface="+mn-lt"/>
              </a:rPr>
              <a:t>参数不对？</a:t>
            </a:r>
          </a:p>
        </p:txBody>
      </p:sp>
      <p:sp>
        <p:nvSpPr>
          <p:cNvPr id="74" name="文本框 19"/>
          <p:cNvSpPr txBox="1"/>
          <p:nvPr/>
        </p:nvSpPr>
        <p:spPr>
          <a:xfrm>
            <a:off x="5937250" y="1721432"/>
            <a:ext cx="1485022" cy="300082"/>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zh-CN" altLang="en-US" sz="1500" b="1" dirty="0">
                <a:solidFill>
                  <a:schemeClr val="bg1"/>
                </a:solidFill>
                <a:latin typeface="微软雅黑"/>
                <a:ea typeface="微软雅黑" panose="020B0503020204020204" pitchFamily="34" charset="-122"/>
                <a:cs typeface="+mn-ea"/>
                <a:sym typeface="+mn-lt"/>
              </a:rPr>
              <a:t>数据维度太高？</a:t>
            </a:r>
          </a:p>
        </p:txBody>
      </p:sp>
      <p:sp>
        <p:nvSpPr>
          <p:cNvPr id="75" name="文本框 20"/>
          <p:cNvSpPr txBox="1"/>
          <p:nvPr/>
        </p:nvSpPr>
        <p:spPr>
          <a:xfrm>
            <a:off x="4184655" y="2710441"/>
            <a:ext cx="754053" cy="438582"/>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聚类</a:t>
            </a:r>
          </a:p>
        </p:txBody>
      </p:sp>
      <p:sp>
        <p:nvSpPr>
          <p:cNvPr id="76" name="矩形 75"/>
          <p:cNvSpPr/>
          <p:nvPr/>
        </p:nvSpPr>
        <p:spPr>
          <a:xfrm>
            <a:off x="1416408" y="3586699"/>
            <a:ext cx="1658938" cy="1421608"/>
          </a:xfrm>
          <a:prstGeom prst="rect">
            <a:avLst/>
          </a:prstGeom>
        </p:spPr>
        <p:txBody>
          <a:bodyPr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200" dirty="0">
                <a:solidFill>
                  <a:schemeClr val="bg1"/>
                </a:solidFill>
                <a:latin typeface="微软雅黑"/>
                <a:ea typeface="微软雅黑" panose="020B0503020204020204" pitchFamily="34" charset="-122"/>
                <a:cs typeface="+mn-ea"/>
                <a:sym typeface="+mn-lt"/>
              </a:rPr>
              <a:t>将每一行数据投影到</a:t>
            </a:r>
            <a:r>
              <a:rPr lang="en-US" altLang="zh-CN" sz="1200" dirty="0">
                <a:solidFill>
                  <a:schemeClr val="bg1"/>
                </a:solidFill>
                <a:latin typeface="微软雅黑"/>
                <a:ea typeface="微软雅黑" panose="020B0503020204020204" pitchFamily="34" charset="-122"/>
                <a:cs typeface="+mn-ea"/>
                <a:sym typeface="+mn-lt"/>
              </a:rPr>
              <a:t>0-1000</a:t>
            </a:r>
            <a:r>
              <a:rPr lang="zh-CN" altLang="en-US" sz="1200" dirty="0">
                <a:solidFill>
                  <a:schemeClr val="bg1"/>
                </a:solidFill>
                <a:latin typeface="微软雅黑"/>
                <a:ea typeface="微软雅黑" panose="020B0503020204020204" pitchFamily="34" charset="-122"/>
                <a:cs typeface="+mn-ea"/>
                <a:sym typeface="+mn-lt"/>
              </a:rPr>
              <a:t>的区间，保证每一行之和为</a:t>
            </a:r>
            <a:r>
              <a:rPr lang="en-US" altLang="zh-CN" sz="1200" dirty="0">
                <a:solidFill>
                  <a:schemeClr val="bg1"/>
                </a:solidFill>
                <a:latin typeface="微软雅黑"/>
                <a:ea typeface="微软雅黑" panose="020B0503020204020204" pitchFamily="34" charset="-122"/>
                <a:cs typeface="+mn-ea"/>
                <a:sym typeface="+mn-lt"/>
              </a:rPr>
              <a:t>1000</a:t>
            </a:r>
            <a:r>
              <a:rPr lang="zh-CN" altLang="en-US" sz="1200" dirty="0">
                <a:solidFill>
                  <a:schemeClr val="bg1"/>
                </a:solidFill>
                <a:latin typeface="微软雅黑"/>
                <a:ea typeface="微软雅黑" panose="020B0503020204020204" pitchFamily="34" charset="-122"/>
                <a:cs typeface="+mn-ea"/>
                <a:sym typeface="+mn-lt"/>
              </a:rPr>
              <a:t>，每一列代表重要性占比。</a:t>
            </a:r>
          </a:p>
        </p:txBody>
      </p:sp>
      <p:sp>
        <p:nvSpPr>
          <p:cNvPr id="77" name="矩形 76"/>
          <p:cNvSpPr/>
          <p:nvPr/>
        </p:nvSpPr>
        <p:spPr>
          <a:xfrm>
            <a:off x="5868270" y="3615319"/>
            <a:ext cx="1658938" cy="1144609"/>
          </a:xfrm>
          <a:prstGeom prst="rect">
            <a:avLst/>
          </a:prstGeom>
        </p:spPr>
        <p:txBody>
          <a:bodyPr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200" dirty="0">
                <a:solidFill>
                  <a:schemeClr val="bg1"/>
                </a:solidFill>
                <a:latin typeface="微软雅黑"/>
                <a:ea typeface="微软雅黑" panose="020B0503020204020204" pitchFamily="34" charset="-122"/>
                <a:cs typeface="+mn-ea"/>
                <a:sym typeface="+mn-lt"/>
              </a:rPr>
              <a:t>经过反复思考核对，我们觉得很可能是因为数据没有进行正规化。</a:t>
            </a:r>
          </a:p>
        </p:txBody>
      </p:sp>
      <p:sp>
        <p:nvSpPr>
          <p:cNvPr id="78" name="矩形 77"/>
          <p:cNvSpPr/>
          <p:nvPr/>
        </p:nvSpPr>
        <p:spPr>
          <a:xfrm>
            <a:off x="1463111" y="1995655"/>
            <a:ext cx="1660525" cy="1144609"/>
          </a:xfrm>
          <a:prstGeom prst="rect">
            <a:avLst/>
          </a:prstGeom>
        </p:spPr>
        <p:txBody>
          <a:bodyPr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en-US" altLang="zh-CN" sz="1200" dirty="0">
                <a:solidFill>
                  <a:schemeClr val="bg1"/>
                </a:solidFill>
                <a:latin typeface="微软雅黑"/>
                <a:ea typeface="微软雅黑" panose="020B0503020204020204" pitchFamily="34" charset="-122"/>
                <a:cs typeface="+mn-ea"/>
                <a:sym typeface="+mn-lt"/>
              </a:rPr>
              <a:t>k</a:t>
            </a:r>
            <a:r>
              <a:rPr lang="zh-CN" altLang="en-US" sz="1200" dirty="0">
                <a:solidFill>
                  <a:schemeClr val="bg1"/>
                </a:solidFill>
                <a:latin typeface="微软雅黑"/>
                <a:ea typeface="微软雅黑" panose="020B0503020204020204" pitchFamily="34" charset="-122"/>
                <a:cs typeface="+mn-ea"/>
                <a:sym typeface="+mn-lt"/>
              </a:rPr>
              <a:t>从</a:t>
            </a:r>
            <a:r>
              <a:rPr lang="en-US" altLang="zh-CN" sz="1200" dirty="0">
                <a:solidFill>
                  <a:schemeClr val="bg1"/>
                </a:solidFill>
                <a:latin typeface="微软雅黑"/>
                <a:ea typeface="微软雅黑" panose="020B0503020204020204" pitchFamily="34" charset="-122"/>
                <a:cs typeface="+mn-ea"/>
                <a:sym typeface="+mn-lt"/>
              </a:rPr>
              <a:t>1</a:t>
            </a:r>
            <a:r>
              <a:rPr lang="zh-CN" altLang="en-US" sz="1200" dirty="0">
                <a:solidFill>
                  <a:schemeClr val="bg1"/>
                </a:solidFill>
                <a:latin typeface="微软雅黑"/>
                <a:ea typeface="微软雅黑" panose="020B0503020204020204" pitchFamily="34" charset="-122"/>
                <a:cs typeface="+mn-ea"/>
                <a:sym typeface="+mn-lt"/>
              </a:rPr>
              <a:t>调到</a:t>
            </a:r>
            <a:r>
              <a:rPr lang="en-US" altLang="zh-CN" sz="1200" dirty="0">
                <a:solidFill>
                  <a:schemeClr val="bg1"/>
                </a:solidFill>
                <a:latin typeface="微软雅黑"/>
                <a:ea typeface="微软雅黑" panose="020B0503020204020204" pitchFamily="34" charset="-122"/>
                <a:cs typeface="+mn-ea"/>
                <a:sym typeface="+mn-lt"/>
              </a:rPr>
              <a:t>150</a:t>
            </a:r>
            <a:r>
              <a:rPr lang="zh-CN" altLang="en-US" sz="1200" dirty="0">
                <a:solidFill>
                  <a:schemeClr val="bg1"/>
                </a:solidFill>
                <a:latin typeface="微软雅黑"/>
                <a:ea typeface="微软雅黑" panose="020B0503020204020204" pitchFamily="34" charset="-122"/>
                <a:cs typeface="+mn-ea"/>
                <a:sym typeface="+mn-lt"/>
              </a:rPr>
              <a:t>，迭代次数从</a:t>
            </a:r>
            <a:r>
              <a:rPr lang="en-US" altLang="zh-CN" sz="1200" dirty="0">
                <a:solidFill>
                  <a:schemeClr val="bg1"/>
                </a:solidFill>
                <a:latin typeface="微软雅黑"/>
                <a:ea typeface="微软雅黑" panose="020B0503020204020204" pitchFamily="34" charset="-122"/>
                <a:cs typeface="+mn-ea"/>
                <a:sym typeface="+mn-lt"/>
              </a:rPr>
              <a:t>50,100,200,1000,1800</a:t>
            </a:r>
            <a:r>
              <a:rPr lang="zh-CN" altLang="en-US" sz="1200" dirty="0">
                <a:solidFill>
                  <a:schemeClr val="bg1"/>
                </a:solidFill>
                <a:latin typeface="微软雅黑"/>
                <a:ea typeface="微软雅黑" panose="020B0503020204020204" pitchFamily="34" charset="-122"/>
                <a:cs typeface="+mn-ea"/>
                <a:sym typeface="+mn-lt"/>
              </a:rPr>
              <a:t>都进行尝试，不理想</a:t>
            </a:r>
          </a:p>
        </p:txBody>
      </p:sp>
      <p:sp>
        <p:nvSpPr>
          <p:cNvPr id="79" name="矩形 78"/>
          <p:cNvSpPr/>
          <p:nvPr/>
        </p:nvSpPr>
        <p:spPr>
          <a:xfrm>
            <a:off x="5935663" y="2038932"/>
            <a:ext cx="1658937" cy="1144609"/>
          </a:xfrm>
          <a:prstGeom prst="rect">
            <a:avLst/>
          </a:prstGeom>
        </p:spPr>
        <p:txBody>
          <a:bodyPr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200" dirty="0">
                <a:solidFill>
                  <a:schemeClr val="bg1"/>
                </a:solidFill>
                <a:latin typeface="微软雅黑"/>
                <a:ea typeface="微软雅黑" panose="020B0503020204020204" pitchFamily="34" charset="-122"/>
                <a:cs typeface="+mn-ea"/>
                <a:sym typeface="+mn-lt"/>
              </a:rPr>
              <a:t>再次手动合并列，合并了诸如</a:t>
            </a:r>
            <a:r>
              <a:rPr lang="en-US" altLang="zh-CN" sz="1200" dirty="0">
                <a:solidFill>
                  <a:schemeClr val="bg1"/>
                </a:solidFill>
                <a:latin typeface="微软雅黑"/>
                <a:ea typeface="微软雅黑" panose="020B0503020204020204" pitchFamily="34" charset="-122"/>
                <a:cs typeface="+mn-ea"/>
                <a:sym typeface="+mn-lt"/>
              </a:rPr>
              <a:t>es5,es6,es7</a:t>
            </a:r>
            <a:r>
              <a:rPr lang="zh-CN" altLang="en-US" sz="1200" dirty="0">
                <a:solidFill>
                  <a:schemeClr val="bg1"/>
                </a:solidFill>
                <a:latin typeface="微软雅黑"/>
                <a:ea typeface="微软雅黑" panose="020B0503020204020204" pitchFamily="34" charset="-122"/>
                <a:cs typeface="+mn-ea"/>
                <a:sym typeface="+mn-lt"/>
              </a:rPr>
              <a:t>等标签，降低了</a:t>
            </a:r>
            <a:r>
              <a:rPr lang="en-US" altLang="zh-CN" sz="1200" dirty="0">
                <a:solidFill>
                  <a:schemeClr val="bg1"/>
                </a:solidFill>
                <a:latin typeface="微软雅黑"/>
                <a:ea typeface="微软雅黑" panose="020B0503020204020204" pitchFamily="34" charset="-122"/>
                <a:cs typeface="+mn-ea"/>
                <a:sym typeface="+mn-lt"/>
              </a:rPr>
              <a:t>100</a:t>
            </a:r>
            <a:r>
              <a:rPr lang="zh-CN" altLang="en-US" sz="1200" dirty="0">
                <a:solidFill>
                  <a:schemeClr val="bg1"/>
                </a:solidFill>
                <a:latin typeface="微软雅黑"/>
                <a:ea typeface="微软雅黑" panose="020B0503020204020204" pitchFamily="34" charset="-122"/>
                <a:cs typeface="+mn-ea"/>
                <a:sym typeface="+mn-lt"/>
              </a:rPr>
              <a:t>多维，结果依旧不理想。</a:t>
            </a:r>
          </a:p>
        </p:txBody>
      </p:sp>
      <p:grpSp>
        <p:nvGrpSpPr>
          <p:cNvPr id="80" name="组合 79"/>
          <p:cNvGrpSpPr>
            <a:grpSpLocks/>
          </p:cNvGrpSpPr>
          <p:nvPr/>
        </p:nvGrpSpPr>
        <p:grpSpPr bwMode="auto">
          <a:xfrm>
            <a:off x="3125788" y="1490663"/>
            <a:ext cx="2827337" cy="2827337"/>
            <a:chOff x="3134916" y="1290638"/>
            <a:chExt cx="2827734" cy="2826544"/>
          </a:xfrm>
        </p:grpSpPr>
        <p:sp>
          <p:nvSpPr>
            <p:cNvPr id="81" name="箭头1"/>
            <p:cNvSpPr>
              <a:spLocks noChangeAspect="1"/>
            </p:cNvSpPr>
            <p:nvPr/>
          </p:nvSpPr>
          <p:spPr bwMode="auto">
            <a:xfrm>
              <a:off x="4571805" y="1290638"/>
              <a:ext cx="1390845" cy="1601338"/>
            </a:xfrm>
            <a:custGeom>
              <a:avLst/>
              <a:gdLst>
                <a:gd name="T0" fmla="*/ 35 w 1260"/>
                <a:gd name="T1" fmla="*/ 1 h 1451"/>
                <a:gd name="T2" fmla="*/ 100 w 1260"/>
                <a:gd name="T3" fmla="*/ 6 h 1451"/>
                <a:gd name="T4" fmla="*/ 162 w 1260"/>
                <a:gd name="T5" fmla="*/ 13 h 1451"/>
                <a:gd name="T6" fmla="*/ 225 w 1260"/>
                <a:gd name="T7" fmla="*/ 23 h 1451"/>
                <a:gd name="T8" fmla="*/ 285 w 1260"/>
                <a:gd name="T9" fmla="*/ 37 h 1451"/>
                <a:gd name="T10" fmla="*/ 345 w 1260"/>
                <a:gd name="T11" fmla="*/ 53 h 1451"/>
                <a:gd name="T12" fmla="*/ 404 w 1260"/>
                <a:gd name="T13" fmla="*/ 72 h 1451"/>
                <a:gd name="T14" fmla="*/ 461 w 1260"/>
                <a:gd name="T15" fmla="*/ 94 h 1451"/>
                <a:gd name="T16" fmla="*/ 517 w 1260"/>
                <a:gd name="T17" fmla="*/ 119 h 1451"/>
                <a:gd name="T18" fmla="*/ 572 w 1260"/>
                <a:gd name="T19" fmla="*/ 145 h 1451"/>
                <a:gd name="T20" fmla="*/ 625 w 1260"/>
                <a:gd name="T21" fmla="*/ 175 h 1451"/>
                <a:gd name="T22" fmla="*/ 676 w 1260"/>
                <a:gd name="T23" fmla="*/ 206 h 1451"/>
                <a:gd name="T24" fmla="*/ 726 w 1260"/>
                <a:gd name="T25" fmla="*/ 240 h 1451"/>
                <a:gd name="T26" fmla="*/ 774 w 1260"/>
                <a:gd name="T27" fmla="*/ 277 h 1451"/>
                <a:gd name="T28" fmla="*/ 820 w 1260"/>
                <a:gd name="T29" fmla="*/ 316 h 1451"/>
                <a:gd name="T30" fmla="*/ 866 w 1260"/>
                <a:gd name="T31" fmla="*/ 356 h 1451"/>
                <a:gd name="T32" fmla="*/ 908 w 1260"/>
                <a:gd name="T33" fmla="*/ 398 h 1451"/>
                <a:gd name="T34" fmla="*/ 948 w 1260"/>
                <a:gd name="T35" fmla="*/ 444 h 1451"/>
                <a:gd name="T36" fmla="*/ 986 w 1260"/>
                <a:gd name="T37" fmla="*/ 490 h 1451"/>
                <a:gd name="T38" fmla="*/ 1023 w 1260"/>
                <a:gd name="T39" fmla="*/ 538 h 1451"/>
                <a:gd name="T40" fmla="*/ 1057 w 1260"/>
                <a:gd name="T41" fmla="*/ 589 h 1451"/>
                <a:gd name="T42" fmla="*/ 1088 w 1260"/>
                <a:gd name="T43" fmla="*/ 640 h 1451"/>
                <a:gd name="T44" fmla="*/ 1117 w 1260"/>
                <a:gd name="T45" fmla="*/ 693 h 1451"/>
                <a:gd name="T46" fmla="*/ 1144 w 1260"/>
                <a:gd name="T47" fmla="*/ 748 h 1451"/>
                <a:gd name="T48" fmla="*/ 1168 w 1260"/>
                <a:gd name="T49" fmla="*/ 804 h 1451"/>
                <a:gd name="T50" fmla="*/ 1190 w 1260"/>
                <a:gd name="T51" fmla="*/ 861 h 1451"/>
                <a:gd name="T52" fmla="*/ 1209 w 1260"/>
                <a:gd name="T53" fmla="*/ 921 h 1451"/>
                <a:gd name="T54" fmla="*/ 1224 w 1260"/>
                <a:gd name="T55" fmla="*/ 980 h 1451"/>
                <a:gd name="T56" fmla="*/ 1237 w 1260"/>
                <a:gd name="T57" fmla="*/ 1042 h 1451"/>
                <a:gd name="T58" fmla="*/ 1248 w 1260"/>
                <a:gd name="T59" fmla="*/ 1104 h 1451"/>
                <a:gd name="T60" fmla="*/ 1255 w 1260"/>
                <a:gd name="T61" fmla="*/ 1166 h 1451"/>
                <a:gd name="T62" fmla="*/ 1259 w 1260"/>
                <a:gd name="T63" fmla="*/ 1231 h 1451"/>
                <a:gd name="T64" fmla="*/ 921 w 1260"/>
                <a:gd name="T65" fmla="*/ 1451 h 1451"/>
                <a:gd name="T66" fmla="*/ 622 w 1260"/>
                <a:gd name="T67" fmla="*/ 1231 h 1451"/>
                <a:gd name="T68" fmla="*/ 616 w 1260"/>
                <a:gd name="T69" fmla="*/ 1184 h 1451"/>
                <a:gd name="T70" fmla="*/ 608 w 1260"/>
                <a:gd name="T71" fmla="*/ 1139 h 1451"/>
                <a:gd name="T72" fmla="*/ 597 w 1260"/>
                <a:gd name="T73" fmla="*/ 1096 h 1451"/>
                <a:gd name="T74" fmla="*/ 588 w 1260"/>
                <a:gd name="T75" fmla="*/ 1067 h 1451"/>
                <a:gd name="T76" fmla="*/ 572 w 1260"/>
                <a:gd name="T77" fmla="*/ 1025 h 1451"/>
                <a:gd name="T78" fmla="*/ 559 w 1260"/>
                <a:gd name="T79" fmla="*/ 998 h 1451"/>
                <a:gd name="T80" fmla="*/ 539 w 1260"/>
                <a:gd name="T81" fmla="*/ 959 h 1451"/>
                <a:gd name="T82" fmla="*/ 523 w 1260"/>
                <a:gd name="T83" fmla="*/ 934 h 1451"/>
                <a:gd name="T84" fmla="*/ 498 w 1260"/>
                <a:gd name="T85" fmla="*/ 898 h 1451"/>
                <a:gd name="T86" fmla="*/ 480 w 1260"/>
                <a:gd name="T87" fmla="*/ 874 h 1451"/>
                <a:gd name="T88" fmla="*/ 461 w 1260"/>
                <a:gd name="T89" fmla="*/ 852 h 1451"/>
                <a:gd name="T90" fmla="*/ 431 w 1260"/>
                <a:gd name="T91" fmla="*/ 821 h 1451"/>
                <a:gd name="T92" fmla="*/ 399 w 1260"/>
                <a:gd name="T93" fmla="*/ 791 h 1451"/>
                <a:gd name="T94" fmla="*/ 375 w 1260"/>
                <a:gd name="T95" fmla="*/ 773 h 1451"/>
                <a:gd name="T96" fmla="*/ 352 w 1260"/>
                <a:gd name="T97" fmla="*/ 755 h 1451"/>
                <a:gd name="T98" fmla="*/ 328 w 1260"/>
                <a:gd name="T99" fmla="*/ 739 h 1451"/>
                <a:gd name="T100" fmla="*/ 290 w 1260"/>
                <a:gd name="T101" fmla="*/ 716 h 1451"/>
                <a:gd name="T102" fmla="*/ 264 w 1260"/>
                <a:gd name="T103" fmla="*/ 702 h 1451"/>
                <a:gd name="T104" fmla="*/ 223 w 1260"/>
                <a:gd name="T105" fmla="*/ 684 h 1451"/>
                <a:gd name="T106" fmla="*/ 181 w 1260"/>
                <a:gd name="T107" fmla="*/ 669 h 1451"/>
                <a:gd name="T108" fmla="*/ 137 w 1260"/>
                <a:gd name="T109" fmla="*/ 656 h 1451"/>
                <a:gd name="T110" fmla="*/ 108 w 1260"/>
                <a:gd name="T111" fmla="*/ 649 h 1451"/>
                <a:gd name="T112" fmla="*/ 63 w 1260"/>
                <a:gd name="T113" fmla="*/ 642 h 1451"/>
                <a:gd name="T114" fmla="*/ 31 w 1260"/>
                <a:gd name="T115" fmla="*/ 639 h 1451"/>
                <a:gd name="T116" fmla="*/ 0 w 1260"/>
                <a:gd name="T117" fmla="*/ 637 h 1451"/>
                <a:gd name="T118" fmla="*/ 3 w 1260"/>
                <a:gd name="T119" fmla="*/ 0 h 1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60" h="1451">
                  <a:moveTo>
                    <a:pt x="3" y="0"/>
                  </a:moveTo>
                  <a:lnTo>
                    <a:pt x="35" y="1"/>
                  </a:lnTo>
                  <a:lnTo>
                    <a:pt x="68" y="3"/>
                  </a:lnTo>
                  <a:lnTo>
                    <a:pt x="100" y="6"/>
                  </a:lnTo>
                  <a:lnTo>
                    <a:pt x="131" y="9"/>
                  </a:lnTo>
                  <a:lnTo>
                    <a:pt x="162" y="13"/>
                  </a:lnTo>
                  <a:lnTo>
                    <a:pt x="193" y="18"/>
                  </a:lnTo>
                  <a:lnTo>
                    <a:pt x="225" y="23"/>
                  </a:lnTo>
                  <a:lnTo>
                    <a:pt x="255" y="30"/>
                  </a:lnTo>
                  <a:lnTo>
                    <a:pt x="285" y="37"/>
                  </a:lnTo>
                  <a:lnTo>
                    <a:pt x="315" y="44"/>
                  </a:lnTo>
                  <a:lnTo>
                    <a:pt x="345" y="53"/>
                  </a:lnTo>
                  <a:lnTo>
                    <a:pt x="374" y="62"/>
                  </a:lnTo>
                  <a:lnTo>
                    <a:pt x="404" y="72"/>
                  </a:lnTo>
                  <a:lnTo>
                    <a:pt x="433" y="83"/>
                  </a:lnTo>
                  <a:lnTo>
                    <a:pt x="461" y="94"/>
                  </a:lnTo>
                  <a:lnTo>
                    <a:pt x="489" y="106"/>
                  </a:lnTo>
                  <a:lnTo>
                    <a:pt x="517" y="119"/>
                  </a:lnTo>
                  <a:lnTo>
                    <a:pt x="545" y="132"/>
                  </a:lnTo>
                  <a:lnTo>
                    <a:pt x="572" y="145"/>
                  </a:lnTo>
                  <a:lnTo>
                    <a:pt x="599" y="160"/>
                  </a:lnTo>
                  <a:lnTo>
                    <a:pt x="625" y="175"/>
                  </a:lnTo>
                  <a:lnTo>
                    <a:pt x="651" y="190"/>
                  </a:lnTo>
                  <a:lnTo>
                    <a:pt x="676" y="206"/>
                  </a:lnTo>
                  <a:lnTo>
                    <a:pt x="702" y="223"/>
                  </a:lnTo>
                  <a:lnTo>
                    <a:pt x="726" y="240"/>
                  </a:lnTo>
                  <a:lnTo>
                    <a:pt x="751" y="259"/>
                  </a:lnTo>
                  <a:lnTo>
                    <a:pt x="774" y="277"/>
                  </a:lnTo>
                  <a:lnTo>
                    <a:pt x="798" y="296"/>
                  </a:lnTo>
                  <a:lnTo>
                    <a:pt x="820" y="316"/>
                  </a:lnTo>
                  <a:lnTo>
                    <a:pt x="843" y="336"/>
                  </a:lnTo>
                  <a:lnTo>
                    <a:pt x="866" y="356"/>
                  </a:lnTo>
                  <a:lnTo>
                    <a:pt x="887" y="377"/>
                  </a:lnTo>
                  <a:lnTo>
                    <a:pt x="908" y="398"/>
                  </a:lnTo>
                  <a:lnTo>
                    <a:pt x="928" y="421"/>
                  </a:lnTo>
                  <a:lnTo>
                    <a:pt x="948" y="444"/>
                  </a:lnTo>
                  <a:lnTo>
                    <a:pt x="967" y="467"/>
                  </a:lnTo>
                  <a:lnTo>
                    <a:pt x="986" y="490"/>
                  </a:lnTo>
                  <a:lnTo>
                    <a:pt x="1004" y="514"/>
                  </a:lnTo>
                  <a:lnTo>
                    <a:pt x="1023" y="538"/>
                  </a:lnTo>
                  <a:lnTo>
                    <a:pt x="1040" y="564"/>
                  </a:lnTo>
                  <a:lnTo>
                    <a:pt x="1057" y="589"/>
                  </a:lnTo>
                  <a:lnTo>
                    <a:pt x="1073" y="614"/>
                  </a:lnTo>
                  <a:lnTo>
                    <a:pt x="1088" y="640"/>
                  </a:lnTo>
                  <a:lnTo>
                    <a:pt x="1103" y="666"/>
                  </a:lnTo>
                  <a:lnTo>
                    <a:pt x="1117" y="693"/>
                  </a:lnTo>
                  <a:lnTo>
                    <a:pt x="1131" y="720"/>
                  </a:lnTo>
                  <a:lnTo>
                    <a:pt x="1144" y="748"/>
                  </a:lnTo>
                  <a:lnTo>
                    <a:pt x="1156" y="776"/>
                  </a:lnTo>
                  <a:lnTo>
                    <a:pt x="1168" y="804"/>
                  </a:lnTo>
                  <a:lnTo>
                    <a:pt x="1180" y="833"/>
                  </a:lnTo>
                  <a:lnTo>
                    <a:pt x="1190" y="861"/>
                  </a:lnTo>
                  <a:lnTo>
                    <a:pt x="1200" y="891"/>
                  </a:lnTo>
                  <a:lnTo>
                    <a:pt x="1209" y="921"/>
                  </a:lnTo>
                  <a:lnTo>
                    <a:pt x="1217" y="950"/>
                  </a:lnTo>
                  <a:lnTo>
                    <a:pt x="1224" y="980"/>
                  </a:lnTo>
                  <a:lnTo>
                    <a:pt x="1231" y="1010"/>
                  </a:lnTo>
                  <a:lnTo>
                    <a:pt x="1237" y="1042"/>
                  </a:lnTo>
                  <a:lnTo>
                    <a:pt x="1243" y="1073"/>
                  </a:lnTo>
                  <a:lnTo>
                    <a:pt x="1248" y="1104"/>
                  </a:lnTo>
                  <a:lnTo>
                    <a:pt x="1252" y="1135"/>
                  </a:lnTo>
                  <a:lnTo>
                    <a:pt x="1255" y="1166"/>
                  </a:lnTo>
                  <a:lnTo>
                    <a:pt x="1257" y="1198"/>
                  </a:lnTo>
                  <a:lnTo>
                    <a:pt x="1259" y="1231"/>
                  </a:lnTo>
                  <a:lnTo>
                    <a:pt x="1260" y="1263"/>
                  </a:lnTo>
                  <a:lnTo>
                    <a:pt x="921" y="1451"/>
                  </a:lnTo>
                  <a:lnTo>
                    <a:pt x="622" y="1246"/>
                  </a:lnTo>
                  <a:lnTo>
                    <a:pt x="622" y="1231"/>
                  </a:lnTo>
                  <a:lnTo>
                    <a:pt x="620" y="1215"/>
                  </a:lnTo>
                  <a:lnTo>
                    <a:pt x="616" y="1184"/>
                  </a:lnTo>
                  <a:lnTo>
                    <a:pt x="611" y="1154"/>
                  </a:lnTo>
                  <a:lnTo>
                    <a:pt x="608" y="1139"/>
                  </a:lnTo>
                  <a:lnTo>
                    <a:pt x="605" y="1125"/>
                  </a:lnTo>
                  <a:lnTo>
                    <a:pt x="597" y="1096"/>
                  </a:lnTo>
                  <a:lnTo>
                    <a:pt x="593" y="1082"/>
                  </a:lnTo>
                  <a:lnTo>
                    <a:pt x="588" y="1067"/>
                  </a:lnTo>
                  <a:lnTo>
                    <a:pt x="577" y="1039"/>
                  </a:lnTo>
                  <a:lnTo>
                    <a:pt x="572" y="1025"/>
                  </a:lnTo>
                  <a:lnTo>
                    <a:pt x="566" y="1012"/>
                  </a:lnTo>
                  <a:lnTo>
                    <a:pt x="559" y="998"/>
                  </a:lnTo>
                  <a:lnTo>
                    <a:pt x="553" y="985"/>
                  </a:lnTo>
                  <a:lnTo>
                    <a:pt x="539" y="959"/>
                  </a:lnTo>
                  <a:lnTo>
                    <a:pt x="530" y="947"/>
                  </a:lnTo>
                  <a:lnTo>
                    <a:pt x="523" y="934"/>
                  </a:lnTo>
                  <a:lnTo>
                    <a:pt x="506" y="910"/>
                  </a:lnTo>
                  <a:lnTo>
                    <a:pt x="498" y="898"/>
                  </a:lnTo>
                  <a:lnTo>
                    <a:pt x="489" y="887"/>
                  </a:lnTo>
                  <a:lnTo>
                    <a:pt x="480" y="874"/>
                  </a:lnTo>
                  <a:lnTo>
                    <a:pt x="471" y="863"/>
                  </a:lnTo>
                  <a:lnTo>
                    <a:pt x="461" y="852"/>
                  </a:lnTo>
                  <a:lnTo>
                    <a:pt x="451" y="841"/>
                  </a:lnTo>
                  <a:lnTo>
                    <a:pt x="431" y="821"/>
                  </a:lnTo>
                  <a:lnTo>
                    <a:pt x="410" y="801"/>
                  </a:lnTo>
                  <a:lnTo>
                    <a:pt x="399" y="791"/>
                  </a:lnTo>
                  <a:lnTo>
                    <a:pt x="388" y="782"/>
                  </a:lnTo>
                  <a:lnTo>
                    <a:pt x="375" y="773"/>
                  </a:lnTo>
                  <a:lnTo>
                    <a:pt x="364" y="764"/>
                  </a:lnTo>
                  <a:lnTo>
                    <a:pt x="352" y="755"/>
                  </a:lnTo>
                  <a:lnTo>
                    <a:pt x="340" y="747"/>
                  </a:lnTo>
                  <a:lnTo>
                    <a:pt x="328" y="739"/>
                  </a:lnTo>
                  <a:lnTo>
                    <a:pt x="315" y="731"/>
                  </a:lnTo>
                  <a:lnTo>
                    <a:pt x="290" y="716"/>
                  </a:lnTo>
                  <a:lnTo>
                    <a:pt x="277" y="709"/>
                  </a:lnTo>
                  <a:lnTo>
                    <a:pt x="264" y="702"/>
                  </a:lnTo>
                  <a:lnTo>
                    <a:pt x="237" y="690"/>
                  </a:lnTo>
                  <a:lnTo>
                    <a:pt x="223" y="684"/>
                  </a:lnTo>
                  <a:lnTo>
                    <a:pt x="209" y="678"/>
                  </a:lnTo>
                  <a:lnTo>
                    <a:pt x="181" y="669"/>
                  </a:lnTo>
                  <a:lnTo>
                    <a:pt x="152" y="660"/>
                  </a:lnTo>
                  <a:lnTo>
                    <a:pt x="137" y="656"/>
                  </a:lnTo>
                  <a:lnTo>
                    <a:pt x="123" y="653"/>
                  </a:lnTo>
                  <a:lnTo>
                    <a:pt x="108" y="649"/>
                  </a:lnTo>
                  <a:lnTo>
                    <a:pt x="93" y="647"/>
                  </a:lnTo>
                  <a:lnTo>
                    <a:pt x="63" y="642"/>
                  </a:lnTo>
                  <a:lnTo>
                    <a:pt x="47" y="640"/>
                  </a:lnTo>
                  <a:lnTo>
                    <a:pt x="31" y="639"/>
                  </a:lnTo>
                  <a:lnTo>
                    <a:pt x="16" y="638"/>
                  </a:lnTo>
                  <a:lnTo>
                    <a:pt x="0" y="637"/>
                  </a:lnTo>
                  <a:lnTo>
                    <a:pt x="197" y="348"/>
                  </a:lnTo>
                  <a:lnTo>
                    <a:pt x="3" y="0"/>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35000" tIns="270000" rIns="68580" bIns="34290"/>
            <a:lstStyle/>
            <a:p>
              <a:pPr algn="ctr" eaLnBrk="1" fontAlgn="auto" hangingPunct="1">
                <a:spcBef>
                  <a:spcPts val="0"/>
                </a:spcBef>
                <a:spcAft>
                  <a:spcPts val="0"/>
                </a:spcAft>
                <a:defRPr/>
              </a:pPr>
              <a:endParaRPr lang="en-US" sz="41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82" name="箭头4"/>
            <p:cNvSpPr>
              <a:spLocks noChangeAspect="1"/>
            </p:cNvSpPr>
            <p:nvPr/>
          </p:nvSpPr>
          <p:spPr bwMode="auto">
            <a:xfrm>
              <a:off x="3134916" y="1292225"/>
              <a:ext cx="1578197" cy="1460090"/>
            </a:xfrm>
            <a:custGeom>
              <a:avLst/>
              <a:gdLst>
                <a:gd name="T0" fmla="*/ 637 w 1431"/>
                <a:gd name="T1" fmla="*/ 1302 h 1325"/>
                <a:gd name="T2" fmla="*/ 637 w 1431"/>
                <a:gd name="T3" fmla="*/ 1248 h 1325"/>
                <a:gd name="T4" fmla="*/ 640 w 1431"/>
                <a:gd name="T5" fmla="*/ 1217 h 1325"/>
                <a:gd name="T6" fmla="*/ 646 w 1431"/>
                <a:gd name="T7" fmla="*/ 1170 h 1325"/>
                <a:gd name="T8" fmla="*/ 655 w 1431"/>
                <a:gd name="T9" fmla="*/ 1125 h 1325"/>
                <a:gd name="T10" fmla="*/ 663 w 1431"/>
                <a:gd name="T11" fmla="*/ 1095 h 1325"/>
                <a:gd name="T12" fmla="*/ 678 w 1431"/>
                <a:gd name="T13" fmla="*/ 1052 h 1325"/>
                <a:gd name="T14" fmla="*/ 689 w 1431"/>
                <a:gd name="T15" fmla="*/ 1024 h 1325"/>
                <a:gd name="T16" fmla="*/ 708 w 1431"/>
                <a:gd name="T17" fmla="*/ 983 h 1325"/>
                <a:gd name="T18" fmla="*/ 724 w 1431"/>
                <a:gd name="T19" fmla="*/ 957 h 1325"/>
                <a:gd name="T20" fmla="*/ 739 w 1431"/>
                <a:gd name="T21" fmla="*/ 932 h 1325"/>
                <a:gd name="T22" fmla="*/ 756 w 1431"/>
                <a:gd name="T23" fmla="*/ 907 h 1325"/>
                <a:gd name="T24" fmla="*/ 773 w 1431"/>
                <a:gd name="T25" fmla="*/ 884 h 1325"/>
                <a:gd name="T26" fmla="*/ 792 w 1431"/>
                <a:gd name="T27" fmla="*/ 860 h 1325"/>
                <a:gd name="T28" fmla="*/ 822 w 1431"/>
                <a:gd name="T29" fmla="*/ 827 h 1325"/>
                <a:gd name="T30" fmla="*/ 843 w 1431"/>
                <a:gd name="T31" fmla="*/ 807 h 1325"/>
                <a:gd name="T32" fmla="*/ 877 w 1431"/>
                <a:gd name="T33" fmla="*/ 778 h 1325"/>
                <a:gd name="T34" fmla="*/ 901 w 1431"/>
                <a:gd name="T35" fmla="*/ 760 h 1325"/>
                <a:gd name="T36" fmla="*/ 938 w 1431"/>
                <a:gd name="T37" fmla="*/ 735 h 1325"/>
                <a:gd name="T38" fmla="*/ 976 w 1431"/>
                <a:gd name="T39" fmla="*/ 711 h 1325"/>
                <a:gd name="T40" fmla="*/ 1003 w 1431"/>
                <a:gd name="T41" fmla="*/ 698 h 1325"/>
                <a:gd name="T42" fmla="*/ 1030 w 1431"/>
                <a:gd name="T43" fmla="*/ 686 h 1325"/>
                <a:gd name="T44" fmla="*/ 1059 w 1431"/>
                <a:gd name="T45" fmla="*/ 675 h 1325"/>
                <a:gd name="T46" fmla="*/ 1117 w 1431"/>
                <a:gd name="T47" fmla="*/ 657 h 1325"/>
                <a:gd name="T48" fmla="*/ 1147 w 1431"/>
                <a:gd name="T49" fmla="*/ 649 h 1325"/>
                <a:gd name="T50" fmla="*/ 1192 w 1431"/>
                <a:gd name="T51" fmla="*/ 642 h 1325"/>
                <a:gd name="T52" fmla="*/ 1224 w 1431"/>
                <a:gd name="T53" fmla="*/ 638 h 1325"/>
                <a:gd name="T54" fmla="*/ 1431 w 1431"/>
                <a:gd name="T55" fmla="*/ 334 h 1325"/>
                <a:gd name="T56" fmla="*/ 1207 w 1431"/>
                <a:gd name="T57" fmla="*/ 1 h 1325"/>
                <a:gd name="T58" fmla="*/ 1142 w 1431"/>
                <a:gd name="T59" fmla="*/ 6 h 1325"/>
                <a:gd name="T60" fmla="*/ 1080 w 1431"/>
                <a:gd name="T61" fmla="*/ 15 h 1325"/>
                <a:gd name="T62" fmla="*/ 1018 w 1431"/>
                <a:gd name="T63" fmla="*/ 26 h 1325"/>
                <a:gd name="T64" fmla="*/ 957 w 1431"/>
                <a:gd name="T65" fmla="*/ 40 h 1325"/>
                <a:gd name="T66" fmla="*/ 898 w 1431"/>
                <a:gd name="T67" fmla="*/ 57 h 1325"/>
                <a:gd name="T68" fmla="*/ 839 w 1431"/>
                <a:gd name="T69" fmla="*/ 76 h 1325"/>
                <a:gd name="T70" fmla="*/ 783 w 1431"/>
                <a:gd name="T71" fmla="*/ 100 h 1325"/>
                <a:gd name="T72" fmla="*/ 728 w 1431"/>
                <a:gd name="T73" fmla="*/ 125 h 1325"/>
                <a:gd name="T74" fmla="*/ 673 w 1431"/>
                <a:gd name="T75" fmla="*/ 152 h 1325"/>
                <a:gd name="T76" fmla="*/ 620 w 1431"/>
                <a:gd name="T77" fmla="*/ 182 h 1325"/>
                <a:gd name="T78" fmla="*/ 570 w 1431"/>
                <a:gd name="T79" fmla="*/ 214 h 1325"/>
                <a:gd name="T80" fmla="*/ 520 w 1431"/>
                <a:gd name="T81" fmla="*/ 250 h 1325"/>
                <a:gd name="T82" fmla="*/ 472 w 1431"/>
                <a:gd name="T83" fmla="*/ 287 h 1325"/>
                <a:gd name="T84" fmla="*/ 427 w 1431"/>
                <a:gd name="T85" fmla="*/ 325 h 1325"/>
                <a:gd name="T86" fmla="*/ 382 w 1431"/>
                <a:gd name="T87" fmla="*/ 366 h 1325"/>
                <a:gd name="T88" fmla="*/ 341 w 1431"/>
                <a:gd name="T89" fmla="*/ 410 h 1325"/>
                <a:gd name="T90" fmla="*/ 301 w 1431"/>
                <a:gd name="T91" fmla="*/ 455 h 1325"/>
                <a:gd name="T92" fmla="*/ 263 w 1431"/>
                <a:gd name="T93" fmla="*/ 502 h 1325"/>
                <a:gd name="T94" fmla="*/ 227 w 1431"/>
                <a:gd name="T95" fmla="*/ 550 h 1325"/>
                <a:gd name="T96" fmla="*/ 194 w 1431"/>
                <a:gd name="T97" fmla="*/ 602 h 1325"/>
                <a:gd name="T98" fmla="*/ 163 w 1431"/>
                <a:gd name="T99" fmla="*/ 653 h 1325"/>
                <a:gd name="T100" fmla="*/ 135 w 1431"/>
                <a:gd name="T101" fmla="*/ 707 h 1325"/>
                <a:gd name="T102" fmla="*/ 109 w 1431"/>
                <a:gd name="T103" fmla="*/ 762 h 1325"/>
                <a:gd name="T104" fmla="*/ 86 w 1431"/>
                <a:gd name="T105" fmla="*/ 819 h 1325"/>
                <a:gd name="T106" fmla="*/ 64 w 1431"/>
                <a:gd name="T107" fmla="*/ 876 h 1325"/>
                <a:gd name="T108" fmla="*/ 47 w 1431"/>
                <a:gd name="T109" fmla="*/ 936 h 1325"/>
                <a:gd name="T110" fmla="*/ 31 w 1431"/>
                <a:gd name="T111" fmla="*/ 996 h 1325"/>
                <a:gd name="T112" fmla="*/ 19 w 1431"/>
                <a:gd name="T113" fmla="*/ 1058 h 1325"/>
                <a:gd name="T114" fmla="*/ 10 w 1431"/>
                <a:gd name="T115" fmla="*/ 1120 h 1325"/>
                <a:gd name="T116" fmla="*/ 4 w 1431"/>
                <a:gd name="T117" fmla="*/ 1183 h 1325"/>
                <a:gd name="T118" fmla="*/ 1 w 1431"/>
                <a:gd name="T119" fmla="*/ 1247 h 1325"/>
                <a:gd name="T120" fmla="*/ 1 w 1431"/>
                <a:gd name="T121" fmla="*/ 1302 h 1325"/>
                <a:gd name="T122" fmla="*/ 335 w 1431"/>
                <a:gd name="T123" fmla="*/ 1129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1" h="1325">
                  <a:moveTo>
                    <a:pt x="638" y="1324"/>
                  </a:moveTo>
                  <a:lnTo>
                    <a:pt x="637" y="1302"/>
                  </a:lnTo>
                  <a:lnTo>
                    <a:pt x="637" y="1280"/>
                  </a:lnTo>
                  <a:lnTo>
                    <a:pt x="637" y="1248"/>
                  </a:lnTo>
                  <a:lnTo>
                    <a:pt x="638" y="1232"/>
                  </a:lnTo>
                  <a:lnTo>
                    <a:pt x="640" y="1217"/>
                  </a:lnTo>
                  <a:lnTo>
                    <a:pt x="644" y="1185"/>
                  </a:lnTo>
                  <a:lnTo>
                    <a:pt x="646" y="1170"/>
                  </a:lnTo>
                  <a:lnTo>
                    <a:pt x="649" y="1154"/>
                  </a:lnTo>
                  <a:lnTo>
                    <a:pt x="655" y="1125"/>
                  </a:lnTo>
                  <a:lnTo>
                    <a:pt x="659" y="1110"/>
                  </a:lnTo>
                  <a:lnTo>
                    <a:pt x="663" y="1095"/>
                  </a:lnTo>
                  <a:lnTo>
                    <a:pt x="673" y="1067"/>
                  </a:lnTo>
                  <a:lnTo>
                    <a:pt x="678" y="1052"/>
                  </a:lnTo>
                  <a:lnTo>
                    <a:pt x="683" y="1038"/>
                  </a:lnTo>
                  <a:lnTo>
                    <a:pt x="689" y="1024"/>
                  </a:lnTo>
                  <a:lnTo>
                    <a:pt x="695" y="1010"/>
                  </a:lnTo>
                  <a:lnTo>
                    <a:pt x="708" y="983"/>
                  </a:lnTo>
                  <a:lnTo>
                    <a:pt x="715" y="970"/>
                  </a:lnTo>
                  <a:lnTo>
                    <a:pt x="724" y="957"/>
                  </a:lnTo>
                  <a:lnTo>
                    <a:pt x="731" y="944"/>
                  </a:lnTo>
                  <a:lnTo>
                    <a:pt x="739" y="932"/>
                  </a:lnTo>
                  <a:lnTo>
                    <a:pt x="747" y="920"/>
                  </a:lnTo>
                  <a:lnTo>
                    <a:pt x="756" y="907"/>
                  </a:lnTo>
                  <a:lnTo>
                    <a:pt x="764" y="895"/>
                  </a:lnTo>
                  <a:lnTo>
                    <a:pt x="773" y="884"/>
                  </a:lnTo>
                  <a:lnTo>
                    <a:pt x="783" y="871"/>
                  </a:lnTo>
                  <a:lnTo>
                    <a:pt x="792" y="860"/>
                  </a:lnTo>
                  <a:lnTo>
                    <a:pt x="812" y="838"/>
                  </a:lnTo>
                  <a:lnTo>
                    <a:pt x="822" y="827"/>
                  </a:lnTo>
                  <a:lnTo>
                    <a:pt x="832" y="817"/>
                  </a:lnTo>
                  <a:lnTo>
                    <a:pt x="843" y="807"/>
                  </a:lnTo>
                  <a:lnTo>
                    <a:pt x="854" y="797"/>
                  </a:lnTo>
                  <a:lnTo>
                    <a:pt x="877" y="778"/>
                  </a:lnTo>
                  <a:lnTo>
                    <a:pt x="889" y="769"/>
                  </a:lnTo>
                  <a:lnTo>
                    <a:pt x="901" y="760"/>
                  </a:lnTo>
                  <a:lnTo>
                    <a:pt x="925" y="743"/>
                  </a:lnTo>
                  <a:lnTo>
                    <a:pt x="938" y="735"/>
                  </a:lnTo>
                  <a:lnTo>
                    <a:pt x="951" y="727"/>
                  </a:lnTo>
                  <a:lnTo>
                    <a:pt x="976" y="711"/>
                  </a:lnTo>
                  <a:lnTo>
                    <a:pt x="990" y="705"/>
                  </a:lnTo>
                  <a:lnTo>
                    <a:pt x="1003" y="698"/>
                  </a:lnTo>
                  <a:lnTo>
                    <a:pt x="1017" y="692"/>
                  </a:lnTo>
                  <a:lnTo>
                    <a:pt x="1030" y="686"/>
                  </a:lnTo>
                  <a:lnTo>
                    <a:pt x="1045" y="680"/>
                  </a:lnTo>
                  <a:lnTo>
                    <a:pt x="1059" y="675"/>
                  </a:lnTo>
                  <a:lnTo>
                    <a:pt x="1088" y="665"/>
                  </a:lnTo>
                  <a:lnTo>
                    <a:pt x="1117" y="657"/>
                  </a:lnTo>
                  <a:lnTo>
                    <a:pt x="1132" y="653"/>
                  </a:lnTo>
                  <a:lnTo>
                    <a:pt x="1147" y="649"/>
                  </a:lnTo>
                  <a:lnTo>
                    <a:pt x="1177" y="644"/>
                  </a:lnTo>
                  <a:lnTo>
                    <a:pt x="1192" y="642"/>
                  </a:lnTo>
                  <a:lnTo>
                    <a:pt x="1209" y="640"/>
                  </a:lnTo>
                  <a:lnTo>
                    <a:pt x="1224" y="638"/>
                  </a:lnTo>
                  <a:lnTo>
                    <a:pt x="1240" y="637"/>
                  </a:lnTo>
                  <a:lnTo>
                    <a:pt x="1431" y="334"/>
                  </a:lnTo>
                  <a:lnTo>
                    <a:pt x="1239" y="0"/>
                  </a:lnTo>
                  <a:lnTo>
                    <a:pt x="1207"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8"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5"/>
                  </a:lnTo>
                  <a:lnTo>
                    <a:pt x="405" y="346"/>
                  </a:lnTo>
                  <a:lnTo>
                    <a:pt x="382" y="366"/>
                  </a:lnTo>
                  <a:lnTo>
                    <a:pt x="361" y="388"/>
                  </a:lnTo>
                  <a:lnTo>
                    <a:pt x="341"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2"/>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02"/>
                  </a:lnTo>
                  <a:lnTo>
                    <a:pt x="2" y="1325"/>
                  </a:lnTo>
                  <a:lnTo>
                    <a:pt x="335" y="1129"/>
                  </a:lnTo>
                  <a:lnTo>
                    <a:pt x="638" y="1324"/>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35000" tIns="270000" rIns="68580" bIns="34290"/>
            <a:lstStyle/>
            <a:p>
              <a:pPr algn="ctr" eaLnBrk="1" fontAlgn="auto" hangingPunct="1">
                <a:spcBef>
                  <a:spcPts val="0"/>
                </a:spcBef>
                <a:spcAft>
                  <a:spcPts val="0"/>
                </a:spcAft>
                <a:defRPr/>
              </a:pPr>
              <a:endParaRPr lang="en-US" sz="41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83" name="箭头3"/>
            <p:cNvSpPr>
              <a:spLocks noChangeAspect="1"/>
            </p:cNvSpPr>
            <p:nvPr/>
          </p:nvSpPr>
          <p:spPr bwMode="auto">
            <a:xfrm>
              <a:off x="3139679" y="2611068"/>
              <a:ext cx="1430539" cy="1506114"/>
            </a:xfrm>
            <a:custGeom>
              <a:avLst/>
              <a:gdLst>
                <a:gd name="T0" fmla="*/ 1096 w 1295"/>
                <a:gd name="T1" fmla="*/ 1023 h 1364"/>
                <a:gd name="T2" fmla="*/ 1276 w 1295"/>
                <a:gd name="T3" fmla="*/ 728 h 1364"/>
                <a:gd name="T4" fmla="*/ 1232 w 1295"/>
                <a:gd name="T5" fmla="*/ 726 h 1364"/>
                <a:gd name="T6" fmla="*/ 1187 w 1295"/>
                <a:gd name="T7" fmla="*/ 722 h 1364"/>
                <a:gd name="T8" fmla="*/ 1131 w 1295"/>
                <a:gd name="T9" fmla="*/ 711 h 1364"/>
                <a:gd name="T10" fmla="*/ 1103 w 1295"/>
                <a:gd name="T11" fmla="*/ 704 h 1364"/>
                <a:gd name="T12" fmla="*/ 1050 w 1295"/>
                <a:gd name="T13" fmla="*/ 687 h 1364"/>
                <a:gd name="T14" fmla="*/ 1023 w 1295"/>
                <a:gd name="T15" fmla="*/ 677 h 1364"/>
                <a:gd name="T16" fmla="*/ 973 w 1295"/>
                <a:gd name="T17" fmla="*/ 653 h 1364"/>
                <a:gd name="T18" fmla="*/ 949 w 1295"/>
                <a:gd name="T19" fmla="*/ 638 h 1364"/>
                <a:gd name="T20" fmla="*/ 902 w 1295"/>
                <a:gd name="T21" fmla="*/ 608 h 1364"/>
                <a:gd name="T22" fmla="*/ 880 w 1295"/>
                <a:gd name="T23" fmla="*/ 591 h 1364"/>
                <a:gd name="T24" fmla="*/ 837 w 1295"/>
                <a:gd name="T25" fmla="*/ 556 h 1364"/>
                <a:gd name="T26" fmla="*/ 799 w 1295"/>
                <a:gd name="T27" fmla="*/ 517 h 1364"/>
                <a:gd name="T28" fmla="*/ 781 w 1295"/>
                <a:gd name="T29" fmla="*/ 496 h 1364"/>
                <a:gd name="T30" fmla="*/ 747 w 1295"/>
                <a:gd name="T31" fmla="*/ 451 h 1364"/>
                <a:gd name="T32" fmla="*/ 725 w 1295"/>
                <a:gd name="T33" fmla="*/ 417 h 1364"/>
                <a:gd name="T34" fmla="*/ 703 w 1295"/>
                <a:gd name="T35" fmla="*/ 380 h 1364"/>
                <a:gd name="T36" fmla="*/ 680 w 1295"/>
                <a:gd name="T37" fmla="*/ 330 h 1364"/>
                <a:gd name="T38" fmla="*/ 670 w 1295"/>
                <a:gd name="T39" fmla="*/ 303 h 1364"/>
                <a:gd name="T40" fmla="*/ 657 w 1295"/>
                <a:gd name="T41" fmla="*/ 263 h 1364"/>
                <a:gd name="T42" fmla="*/ 646 w 1295"/>
                <a:gd name="T43" fmla="*/ 221 h 1364"/>
                <a:gd name="T44" fmla="*/ 322 w 1295"/>
                <a:gd name="T45" fmla="*/ 0 h 1364"/>
                <a:gd name="T46" fmla="*/ 2 w 1295"/>
                <a:gd name="T47" fmla="*/ 222 h 1364"/>
                <a:gd name="T48" fmla="*/ 10 w 1295"/>
                <a:gd name="T49" fmla="*/ 282 h 1364"/>
                <a:gd name="T50" fmla="*/ 21 w 1295"/>
                <a:gd name="T51" fmla="*/ 343 h 1364"/>
                <a:gd name="T52" fmla="*/ 35 w 1295"/>
                <a:gd name="T53" fmla="*/ 401 h 1364"/>
                <a:gd name="T54" fmla="*/ 51 w 1295"/>
                <a:gd name="T55" fmla="*/ 458 h 1364"/>
                <a:gd name="T56" fmla="*/ 69 w 1295"/>
                <a:gd name="T57" fmla="*/ 516 h 1364"/>
                <a:gd name="T58" fmla="*/ 91 w 1295"/>
                <a:gd name="T59" fmla="*/ 571 h 1364"/>
                <a:gd name="T60" fmla="*/ 115 w 1295"/>
                <a:gd name="T61" fmla="*/ 624 h 1364"/>
                <a:gd name="T62" fmla="*/ 141 w 1295"/>
                <a:gd name="T63" fmla="*/ 678 h 1364"/>
                <a:gd name="T64" fmla="*/ 169 w 1295"/>
                <a:gd name="T65" fmla="*/ 729 h 1364"/>
                <a:gd name="T66" fmla="*/ 200 w 1295"/>
                <a:gd name="T67" fmla="*/ 779 h 1364"/>
                <a:gd name="T68" fmla="*/ 233 w 1295"/>
                <a:gd name="T69" fmla="*/ 828 h 1364"/>
                <a:gd name="T70" fmla="*/ 268 w 1295"/>
                <a:gd name="T71" fmla="*/ 874 h 1364"/>
                <a:gd name="T72" fmla="*/ 305 w 1295"/>
                <a:gd name="T73" fmla="*/ 919 h 1364"/>
                <a:gd name="T74" fmla="*/ 344 w 1295"/>
                <a:gd name="T75" fmla="*/ 962 h 1364"/>
                <a:gd name="T76" fmla="*/ 385 w 1295"/>
                <a:gd name="T77" fmla="*/ 1004 h 1364"/>
                <a:gd name="T78" fmla="*/ 428 w 1295"/>
                <a:gd name="T79" fmla="*/ 1043 h 1364"/>
                <a:gd name="T80" fmla="*/ 473 w 1295"/>
                <a:gd name="T81" fmla="*/ 1081 h 1364"/>
                <a:gd name="T82" fmla="*/ 519 w 1295"/>
                <a:gd name="T83" fmla="*/ 1116 h 1364"/>
                <a:gd name="T84" fmla="*/ 567 w 1295"/>
                <a:gd name="T85" fmla="*/ 1151 h 1364"/>
                <a:gd name="T86" fmla="*/ 616 w 1295"/>
                <a:gd name="T87" fmla="*/ 1182 h 1364"/>
                <a:gd name="T88" fmla="*/ 667 w 1295"/>
                <a:gd name="T89" fmla="*/ 1211 h 1364"/>
                <a:gd name="T90" fmla="*/ 720 w 1295"/>
                <a:gd name="T91" fmla="*/ 1237 h 1364"/>
                <a:gd name="T92" fmla="*/ 774 w 1295"/>
                <a:gd name="T93" fmla="*/ 1262 h 1364"/>
                <a:gd name="T94" fmla="*/ 828 w 1295"/>
                <a:gd name="T95" fmla="*/ 1283 h 1364"/>
                <a:gd name="T96" fmla="*/ 885 w 1295"/>
                <a:gd name="T97" fmla="*/ 1304 h 1364"/>
                <a:gd name="T98" fmla="*/ 942 w 1295"/>
                <a:gd name="T99" fmla="*/ 1321 h 1364"/>
                <a:gd name="T100" fmla="*/ 1001 w 1295"/>
                <a:gd name="T101" fmla="*/ 1335 h 1364"/>
                <a:gd name="T102" fmla="*/ 1061 w 1295"/>
                <a:gd name="T103" fmla="*/ 1346 h 1364"/>
                <a:gd name="T104" fmla="*/ 1121 w 1295"/>
                <a:gd name="T105" fmla="*/ 1355 h 1364"/>
                <a:gd name="T106" fmla="*/ 1182 w 1295"/>
                <a:gd name="T107" fmla="*/ 1361 h 1364"/>
                <a:gd name="T108" fmla="*/ 1245 w 1295"/>
                <a:gd name="T109" fmla="*/ 1364 h 1364"/>
                <a:gd name="T110" fmla="*/ 1281 w 1295"/>
                <a:gd name="T111" fmla="*/ 1364 h 1364"/>
                <a:gd name="T112" fmla="*/ 1290 w 1295"/>
                <a:gd name="T113" fmla="*/ 1362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5" h="1364">
                  <a:moveTo>
                    <a:pt x="1295" y="1362"/>
                  </a:moveTo>
                  <a:lnTo>
                    <a:pt x="1096" y="1023"/>
                  </a:lnTo>
                  <a:lnTo>
                    <a:pt x="1295" y="727"/>
                  </a:lnTo>
                  <a:lnTo>
                    <a:pt x="1276" y="728"/>
                  </a:lnTo>
                  <a:lnTo>
                    <a:pt x="1246" y="727"/>
                  </a:lnTo>
                  <a:lnTo>
                    <a:pt x="1232" y="726"/>
                  </a:lnTo>
                  <a:lnTo>
                    <a:pt x="1217" y="725"/>
                  </a:lnTo>
                  <a:lnTo>
                    <a:pt x="1187" y="722"/>
                  </a:lnTo>
                  <a:lnTo>
                    <a:pt x="1159" y="717"/>
                  </a:lnTo>
                  <a:lnTo>
                    <a:pt x="1131" y="711"/>
                  </a:lnTo>
                  <a:lnTo>
                    <a:pt x="1117" y="708"/>
                  </a:lnTo>
                  <a:lnTo>
                    <a:pt x="1103" y="704"/>
                  </a:lnTo>
                  <a:lnTo>
                    <a:pt x="1076" y="696"/>
                  </a:lnTo>
                  <a:lnTo>
                    <a:pt x="1050" y="687"/>
                  </a:lnTo>
                  <a:lnTo>
                    <a:pt x="1037" y="682"/>
                  </a:lnTo>
                  <a:lnTo>
                    <a:pt x="1023" y="677"/>
                  </a:lnTo>
                  <a:lnTo>
                    <a:pt x="998" y="665"/>
                  </a:lnTo>
                  <a:lnTo>
                    <a:pt x="973" y="653"/>
                  </a:lnTo>
                  <a:lnTo>
                    <a:pt x="961" y="646"/>
                  </a:lnTo>
                  <a:lnTo>
                    <a:pt x="949" y="638"/>
                  </a:lnTo>
                  <a:lnTo>
                    <a:pt x="925" y="623"/>
                  </a:lnTo>
                  <a:lnTo>
                    <a:pt x="902" y="608"/>
                  </a:lnTo>
                  <a:lnTo>
                    <a:pt x="891" y="600"/>
                  </a:lnTo>
                  <a:lnTo>
                    <a:pt x="880" y="591"/>
                  </a:lnTo>
                  <a:lnTo>
                    <a:pt x="858" y="574"/>
                  </a:lnTo>
                  <a:lnTo>
                    <a:pt x="837" y="556"/>
                  </a:lnTo>
                  <a:lnTo>
                    <a:pt x="818" y="537"/>
                  </a:lnTo>
                  <a:lnTo>
                    <a:pt x="799" y="517"/>
                  </a:lnTo>
                  <a:lnTo>
                    <a:pt x="790" y="506"/>
                  </a:lnTo>
                  <a:lnTo>
                    <a:pt x="781" y="496"/>
                  </a:lnTo>
                  <a:lnTo>
                    <a:pt x="764" y="473"/>
                  </a:lnTo>
                  <a:lnTo>
                    <a:pt x="747" y="451"/>
                  </a:lnTo>
                  <a:lnTo>
                    <a:pt x="732" y="428"/>
                  </a:lnTo>
                  <a:lnTo>
                    <a:pt x="725" y="417"/>
                  </a:lnTo>
                  <a:lnTo>
                    <a:pt x="718" y="405"/>
                  </a:lnTo>
                  <a:lnTo>
                    <a:pt x="703" y="380"/>
                  </a:lnTo>
                  <a:lnTo>
                    <a:pt x="691" y="355"/>
                  </a:lnTo>
                  <a:lnTo>
                    <a:pt x="680" y="330"/>
                  </a:lnTo>
                  <a:lnTo>
                    <a:pt x="675" y="316"/>
                  </a:lnTo>
                  <a:lnTo>
                    <a:pt x="670" y="303"/>
                  </a:lnTo>
                  <a:lnTo>
                    <a:pt x="661" y="276"/>
                  </a:lnTo>
                  <a:lnTo>
                    <a:pt x="657" y="263"/>
                  </a:lnTo>
                  <a:lnTo>
                    <a:pt x="653" y="249"/>
                  </a:lnTo>
                  <a:lnTo>
                    <a:pt x="646" y="221"/>
                  </a:lnTo>
                  <a:lnTo>
                    <a:pt x="641" y="193"/>
                  </a:lnTo>
                  <a:lnTo>
                    <a:pt x="322" y="0"/>
                  </a:lnTo>
                  <a:lnTo>
                    <a:pt x="0" y="191"/>
                  </a:lnTo>
                  <a:lnTo>
                    <a:pt x="2" y="222"/>
                  </a:lnTo>
                  <a:lnTo>
                    <a:pt x="6" y="252"/>
                  </a:lnTo>
                  <a:lnTo>
                    <a:pt x="10" y="282"/>
                  </a:lnTo>
                  <a:lnTo>
                    <a:pt x="15" y="312"/>
                  </a:lnTo>
                  <a:lnTo>
                    <a:pt x="21" y="343"/>
                  </a:lnTo>
                  <a:lnTo>
                    <a:pt x="27" y="372"/>
                  </a:lnTo>
                  <a:lnTo>
                    <a:pt x="35" y="401"/>
                  </a:lnTo>
                  <a:lnTo>
                    <a:pt x="42" y="430"/>
                  </a:lnTo>
                  <a:lnTo>
                    <a:pt x="51" y="458"/>
                  </a:lnTo>
                  <a:lnTo>
                    <a:pt x="60" y="488"/>
                  </a:lnTo>
                  <a:lnTo>
                    <a:pt x="69" y="516"/>
                  </a:lnTo>
                  <a:lnTo>
                    <a:pt x="81" y="543"/>
                  </a:lnTo>
                  <a:lnTo>
                    <a:pt x="91" y="571"/>
                  </a:lnTo>
                  <a:lnTo>
                    <a:pt x="103" y="598"/>
                  </a:lnTo>
                  <a:lnTo>
                    <a:pt x="115" y="624"/>
                  </a:lnTo>
                  <a:lnTo>
                    <a:pt x="128" y="652"/>
                  </a:lnTo>
                  <a:lnTo>
                    <a:pt x="141" y="678"/>
                  </a:lnTo>
                  <a:lnTo>
                    <a:pt x="155" y="704"/>
                  </a:lnTo>
                  <a:lnTo>
                    <a:pt x="169" y="729"/>
                  </a:lnTo>
                  <a:lnTo>
                    <a:pt x="184" y="754"/>
                  </a:lnTo>
                  <a:lnTo>
                    <a:pt x="200" y="779"/>
                  </a:lnTo>
                  <a:lnTo>
                    <a:pt x="216" y="803"/>
                  </a:lnTo>
                  <a:lnTo>
                    <a:pt x="233" y="828"/>
                  </a:lnTo>
                  <a:lnTo>
                    <a:pt x="251" y="851"/>
                  </a:lnTo>
                  <a:lnTo>
                    <a:pt x="268" y="874"/>
                  </a:lnTo>
                  <a:lnTo>
                    <a:pt x="287" y="897"/>
                  </a:lnTo>
                  <a:lnTo>
                    <a:pt x="305" y="919"/>
                  </a:lnTo>
                  <a:lnTo>
                    <a:pt x="324" y="941"/>
                  </a:lnTo>
                  <a:lnTo>
                    <a:pt x="344" y="962"/>
                  </a:lnTo>
                  <a:lnTo>
                    <a:pt x="364" y="984"/>
                  </a:lnTo>
                  <a:lnTo>
                    <a:pt x="385" y="1004"/>
                  </a:lnTo>
                  <a:lnTo>
                    <a:pt x="407" y="1024"/>
                  </a:lnTo>
                  <a:lnTo>
                    <a:pt x="428" y="1043"/>
                  </a:lnTo>
                  <a:lnTo>
                    <a:pt x="450" y="1062"/>
                  </a:lnTo>
                  <a:lnTo>
                    <a:pt x="473" y="1081"/>
                  </a:lnTo>
                  <a:lnTo>
                    <a:pt x="495" y="1099"/>
                  </a:lnTo>
                  <a:lnTo>
                    <a:pt x="519" y="1116"/>
                  </a:lnTo>
                  <a:lnTo>
                    <a:pt x="542" y="1134"/>
                  </a:lnTo>
                  <a:lnTo>
                    <a:pt x="567" y="1151"/>
                  </a:lnTo>
                  <a:lnTo>
                    <a:pt x="592" y="1166"/>
                  </a:lnTo>
                  <a:lnTo>
                    <a:pt x="616" y="1182"/>
                  </a:lnTo>
                  <a:lnTo>
                    <a:pt x="642" y="1196"/>
                  </a:lnTo>
                  <a:lnTo>
                    <a:pt x="667" y="1211"/>
                  </a:lnTo>
                  <a:lnTo>
                    <a:pt x="693" y="1224"/>
                  </a:lnTo>
                  <a:lnTo>
                    <a:pt x="720" y="1237"/>
                  </a:lnTo>
                  <a:lnTo>
                    <a:pt x="747" y="1250"/>
                  </a:lnTo>
                  <a:lnTo>
                    <a:pt x="774" y="1262"/>
                  </a:lnTo>
                  <a:lnTo>
                    <a:pt x="801" y="1273"/>
                  </a:lnTo>
                  <a:lnTo>
                    <a:pt x="828" y="1283"/>
                  </a:lnTo>
                  <a:lnTo>
                    <a:pt x="856" y="1294"/>
                  </a:lnTo>
                  <a:lnTo>
                    <a:pt x="885" y="1304"/>
                  </a:lnTo>
                  <a:lnTo>
                    <a:pt x="914" y="1312"/>
                  </a:lnTo>
                  <a:lnTo>
                    <a:pt x="942" y="1321"/>
                  </a:lnTo>
                  <a:lnTo>
                    <a:pt x="971" y="1328"/>
                  </a:lnTo>
                  <a:lnTo>
                    <a:pt x="1001" y="1335"/>
                  </a:lnTo>
                  <a:lnTo>
                    <a:pt x="1030" y="1341"/>
                  </a:lnTo>
                  <a:lnTo>
                    <a:pt x="1061" y="1346"/>
                  </a:lnTo>
                  <a:lnTo>
                    <a:pt x="1091" y="1351"/>
                  </a:lnTo>
                  <a:lnTo>
                    <a:pt x="1121" y="1355"/>
                  </a:lnTo>
                  <a:lnTo>
                    <a:pt x="1151" y="1358"/>
                  </a:lnTo>
                  <a:lnTo>
                    <a:pt x="1182" y="1361"/>
                  </a:lnTo>
                  <a:lnTo>
                    <a:pt x="1214" y="1363"/>
                  </a:lnTo>
                  <a:lnTo>
                    <a:pt x="1245" y="1364"/>
                  </a:lnTo>
                  <a:lnTo>
                    <a:pt x="1276" y="1364"/>
                  </a:lnTo>
                  <a:lnTo>
                    <a:pt x="1281" y="1364"/>
                  </a:lnTo>
                  <a:lnTo>
                    <a:pt x="1285" y="1363"/>
                  </a:lnTo>
                  <a:lnTo>
                    <a:pt x="1290" y="1362"/>
                  </a:lnTo>
                  <a:lnTo>
                    <a:pt x="1295" y="1362"/>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35000" tIns="270000" rIns="68580" bIns="34290"/>
            <a:lstStyle/>
            <a:p>
              <a:pPr algn="ctr" eaLnBrk="1" fontAlgn="auto" hangingPunct="1">
                <a:spcBef>
                  <a:spcPts val="0"/>
                </a:spcBef>
                <a:spcAft>
                  <a:spcPts val="0"/>
                </a:spcAft>
                <a:defRPr/>
              </a:pPr>
              <a:endParaRPr lang="en-US" sz="41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84" name="箭头2"/>
            <p:cNvSpPr>
              <a:spLocks noChangeAspect="1"/>
            </p:cNvSpPr>
            <p:nvPr/>
          </p:nvSpPr>
          <p:spPr bwMode="auto">
            <a:xfrm>
              <a:off x="4432085" y="2752315"/>
              <a:ext cx="1528978" cy="1361693"/>
            </a:xfrm>
            <a:custGeom>
              <a:avLst/>
              <a:gdLst>
                <a:gd name="T0" fmla="*/ 0 w 1385"/>
                <a:gd name="T1" fmla="*/ 903 h 1233"/>
                <a:gd name="T2" fmla="*/ 221 w 1385"/>
                <a:gd name="T3" fmla="*/ 588 h 1233"/>
                <a:gd name="T4" fmla="*/ 262 w 1385"/>
                <a:gd name="T5" fmla="*/ 579 h 1233"/>
                <a:gd name="T6" fmla="*/ 302 w 1385"/>
                <a:gd name="T7" fmla="*/ 567 h 1233"/>
                <a:gd name="T8" fmla="*/ 354 w 1385"/>
                <a:gd name="T9" fmla="*/ 548 h 1233"/>
                <a:gd name="T10" fmla="*/ 391 w 1385"/>
                <a:gd name="T11" fmla="*/ 531 h 1233"/>
                <a:gd name="T12" fmla="*/ 427 w 1385"/>
                <a:gd name="T13" fmla="*/ 511 h 1233"/>
                <a:gd name="T14" fmla="*/ 472 w 1385"/>
                <a:gd name="T15" fmla="*/ 482 h 1233"/>
                <a:gd name="T16" fmla="*/ 506 w 1385"/>
                <a:gd name="T17" fmla="*/ 458 h 1233"/>
                <a:gd name="T18" fmla="*/ 526 w 1385"/>
                <a:gd name="T19" fmla="*/ 441 h 1233"/>
                <a:gd name="T20" fmla="*/ 546 w 1385"/>
                <a:gd name="T21" fmla="*/ 423 h 1233"/>
                <a:gd name="T22" fmla="*/ 565 w 1385"/>
                <a:gd name="T23" fmla="*/ 405 h 1233"/>
                <a:gd name="T24" fmla="*/ 584 w 1385"/>
                <a:gd name="T25" fmla="*/ 385 h 1233"/>
                <a:gd name="T26" fmla="*/ 610 w 1385"/>
                <a:gd name="T27" fmla="*/ 353 h 1233"/>
                <a:gd name="T28" fmla="*/ 642 w 1385"/>
                <a:gd name="T29" fmla="*/ 310 h 1233"/>
                <a:gd name="T30" fmla="*/ 671 w 1385"/>
                <a:gd name="T31" fmla="*/ 264 h 1233"/>
                <a:gd name="T32" fmla="*/ 689 w 1385"/>
                <a:gd name="T33" fmla="*/ 228 h 1233"/>
                <a:gd name="T34" fmla="*/ 705 w 1385"/>
                <a:gd name="T35" fmla="*/ 189 h 1233"/>
                <a:gd name="T36" fmla="*/ 723 w 1385"/>
                <a:gd name="T37" fmla="*/ 138 h 1233"/>
                <a:gd name="T38" fmla="*/ 737 w 1385"/>
                <a:gd name="T39" fmla="*/ 84 h 1233"/>
                <a:gd name="T40" fmla="*/ 746 w 1385"/>
                <a:gd name="T41" fmla="*/ 28 h 1233"/>
                <a:gd name="T42" fmla="*/ 748 w 1385"/>
                <a:gd name="T43" fmla="*/ 0 h 1233"/>
                <a:gd name="T44" fmla="*/ 1385 w 1385"/>
                <a:gd name="T45" fmla="*/ 4 h 1233"/>
                <a:gd name="T46" fmla="*/ 1382 w 1385"/>
                <a:gd name="T47" fmla="*/ 66 h 1233"/>
                <a:gd name="T48" fmla="*/ 1375 w 1385"/>
                <a:gd name="T49" fmla="*/ 126 h 1233"/>
                <a:gd name="T50" fmla="*/ 1366 w 1385"/>
                <a:gd name="T51" fmla="*/ 185 h 1233"/>
                <a:gd name="T52" fmla="*/ 1354 w 1385"/>
                <a:gd name="T53" fmla="*/ 245 h 1233"/>
                <a:gd name="T54" fmla="*/ 1339 w 1385"/>
                <a:gd name="T55" fmla="*/ 302 h 1233"/>
                <a:gd name="T56" fmla="*/ 1322 w 1385"/>
                <a:gd name="T57" fmla="*/ 359 h 1233"/>
                <a:gd name="T58" fmla="*/ 1301 w 1385"/>
                <a:gd name="T59" fmla="*/ 414 h 1233"/>
                <a:gd name="T60" fmla="*/ 1279 w 1385"/>
                <a:gd name="T61" fmla="*/ 468 h 1233"/>
                <a:gd name="T62" fmla="*/ 1255 w 1385"/>
                <a:gd name="T63" fmla="*/ 522 h 1233"/>
                <a:gd name="T64" fmla="*/ 1228 w 1385"/>
                <a:gd name="T65" fmla="*/ 573 h 1233"/>
                <a:gd name="T66" fmla="*/ 1200 w 1385"/>
                <a:gd name="T67" fmla="*/ 623 h 1233"/>
                <a:gd name="T68" fmla="*/ 1169 w 1385"/>
                <a:gd name="T69" fmla="*/ 671 h 1233"/>
                <a:gd name="T70" fmla="*/ 1135 w 1385"/>
                <a:gd name="T71" fmla="*/ 719 h 1233"/>
                <a:gd name="T72" fmla="*/ 1099 w 1385"/>
                <a:gd name="T73" fmla="*/ 764 h 1233"/>
                <a:gd name="T74" fmla="*/ 1062 w 1385"/>
                <a:gd name="T75" fmla="*/ 808 h 1233"/>
                <a:gd name="T76" fmla="*/ 1023 w 1385"/>
                <a:gd name="T77" fmla="*/ 851 h 1233"/>
                <a:gd name="T78" fmla="*/ 982 w 1385"/>
                <a:gd name="T79" fmla="*/ 891 h 1233"/>
                <a:gd name="T80" fmla="*/ 939 w 1385"/>
                <a:gd name="T81" fmla="*/ 929 h 1233"/>
                <a:gd name="T82" fmla="*/ 895 w 1385"/>
                <a:gd name="T83" fmla="*/ 965 h 1233"/>
                <a:gd name="T84" fmla="*/ 849 w 1385"/>
                <a:gd name="T85" fmla="*/ 1000 h 1233"/>
                <a:gd name="T86" fmla="*/ 801 w 1385"/>
                <a:gd name="T87" fmla="*/ 1032 h 1233"/>
                <a:gd name="T88" fmla="*/ 752 w 1385"/>
                <a:gd name="T89" fmla="*/ 1063 h 1233"/>
                <a:gd name="T90" fmla="*/ 701 w 1385"/>
                <a:gd name="T91" fmla="*/ 1090 h 1233"/>
                <a:gd name="T92" fmla="*/ 649 w 1385"/>
                <a:gd name="T93" fmla="*/ 1116 h 1233"/>
                <a:gd name="T94" fmla="*/ 595 w 1385"/>
                <a:gd name="T95" fmla="*/ 1139 h 1233"/>
                <a:gd name="T96" fmla="*/ 541 w 1385"/>
                <a:gd name="T97" fmla="*/ 1161 h 1233"/>
                <a:gd name="T98" fmla="*/ 485 w 1385"/>
                <a:gd name="T99" fmla="*/ 1180 h 1233"/>
                <a:gd name="T100" fmla="*/ 428 w 1385"/>
                <a:gd name="T101" fmla="*/ 1196 h 1233"/>
                <a:gd name="T102" fmla="*/ 370 w 1385"/>
                <a:gd name="T103" fmla="*/ 1209 h 1233"/>
                <a:gd name="T104" fmla="*/ 311 w 1385"/>
                <a:gd name="T105" fmla="*/ 1220 h 1233"/>
                <a:gd name="T106" fmla="*/ 251 w 1385"/>
                <a:gd name="T107" fmla="*/ 1228 h 1233"/>
                <a:gd name="T108" fmla="*/ 191 w 1385"/>
                <a:gd name="T109" fmla="*/ 1233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5" h="1233">
                  <a:moveTo>
                    <a:pt x="191" y="1233"/>
                  </a:moveTo>
                  <a:lnTo>
                    <a:pt x="0" y="903"/>
                  </a:lnTo>
                  <a:lnTo>
                    <a:pt x="194" y="592"/>
                  </a:lnTo>
                  <a:lnTo>
                    <a:pt x="221" y="588"/>
                  </a:lnTo>
                  <a:lnTo>
                    <a:pt x="248" y="582"/>
                  </a:lnTo>
                  <a:lnTo>
                    <a:pt x="262" y="579"/>
                  </a:lnTo>
                  <a:lnTo>
                    <a:pt x="275" y="575"/>
                  </a:lnTo>
                  <a:lnTo>
                    <a:pt x="302" y="567"/>
                  </a:lnTo>
                  <a:lnTo>
                    <a:pt x="327" y="558"/>
                  </a:lnTo>
                  <a:lnTo>
                    <a:pt x="354" y="548"/>
                  </a:lnTo>
                  <a:lnTo>
                    <a:pt x="379" y="537"/>
                  </a:lnTo>
                  <a:lnTo>
                    <a:pt x="391" y="531"/>
                  </a:lnTo>
                  <a:lnTo>
                    <a:pt x="403" y="525"/>
                  </a:lnTo>
                  <a:lnTo>
                    <a:pt x="427" y="511"/>
                  </a:lnTo>
                  <a:lnTo>
                    <a:pt x="450" y="497"/>
                  </a:lnTo>
                  <a:lnTo>
                    <a:pt x="472" y="482"/>
                  </a:lnTo>
                  <a:lnTo>
                    <a:pt x="494" y="467"/>
                  </a:lnTo>
                  <a:lnTo>
                    <a:pt x="506" y="458"/>
                  </a:lnTo>
                  <a:lnTo>
                    <a:pt x="516" y="450"/>
                  </a:lnTo>
                  <a:lnTo>
                    <a:pt x="526" y="441"/>
                  </a:lnTo>
                  <a:lnTo>
                    <a:pt x="536" y="432"/>
                  </a:lnTo>
                  <a:lnTo>
                    <a:pt x="546" y="423"/>
                  </a:lnTo>
                  <a:lnTo>
                    <a:pt x="556" y="414"/>
                  </a:lnTo>
                  <a:lnTo>
                    <a:pt x="565" y="405"/>
                  </a:lnTo>
                  <a:lnTo>
                    <a:pt x="575" y="395"/>
                  </a:lnTo>
                  <a:lnTo>
                    <a:pt x="584" y="385"/>
                  </a:lnTo>
                  <a:lnTo>
                    <a:pt x="593" y="375"/>
                  </a:lnTo>
                  <a:lnTo>
                    <a:pt x="610" y="353"/>
                  </a:lnTo>
                  <a:lnTo>
                    <a:pt x="626" y="332"/>
                  </a:lnTo>
                  <a:lnTo>
                    <a:pt x="642" y="310"/>
                  </a:lnTo>
                  <a:lnTo>
                    <a:pt x="656" y="287"/>
                  </a:lnTo>
                  <a:lnTo>
                    <a:pt x="671" y="264"/>
                  </a:lnTo>
                  <a:lnTo>
                    <a:pt x="683" y="240"/>
                  </a:lnTo>
                  <a:lnTo>
                    <a:pt x="689" y="228"/>
                  </a:lnTo>
                  <a:lnTo>
                    <a:pt x="695" y="215"/>
                  </a:lnTo>
                  <a:lnTo>
                    <a:pt x="705" y="189"/>
                  </a:lnTo>
                  <a:lnTo>
                    <a:pt x="715" y="164"/>
                  </a:lnTo>
                  <a:lnTo>
                    <a:pt x="723" y="138"/>
                  </a:lnTo>
                  <a:lnTo>
                    <a:pt x="731" y="111"/>
                  </a:lnTo>
                  <a:lnTo>
                    <a:pt x="737" y="84"/>
                  </a:lnTo>
                  <a:lnTo>
                    <a:pt x="742" y="57"/>
                  </a:lnTo>
                  <a:lnTo>
                    <a:pt x="746" y="28"/>
                  </a:lnTo>
                  <a:lnTo>
                    <a:pt x="747" y="14"/>
                  </a:lnTo>
                  <a:lnTo>
                    <a:pt x="748" y="0"/>
                  </a:lnTo>
                  <a:lnTo>
                    <a:pt x="1032" y="202"/>
                  </a:lnTo>
                  <a:lnTo>
                    <a:pt x="1385" y="4"/>
                  </a:lnTo>
                  <a:lnTo>
                    <a:pt x="1384" y="36"/>
                  </a:lnTo>
                  <a:lnTo>
                    <a:pt x="1382" y="66"/>
                  </a:lnTo>
                  <a:lnTo>
                    <a:pt x="1379" y="96"/>
                  </a:lnTo>
                  <a:lnTo>
                    <a:pt x="1375" y="126"/>
                  </a:lnTo>
                  <a:lnTo>
                    <a:pt x="1371" y="156"/>
                  </a:lnTo>
                  <a:lnTo>
                    <a:pt x="1366" y="185"/>
                  </a:lnTo>
                  <a:lnTo>
                    <a:pt x="1360" y="216"/>
                  </a:lnTo>
                  <a:lnTo>
                    <a:pt x="1354" y="245"/>
                  </a:lnTo>
                  <a:lnTo>
                    <a:pt x="1347" y="273"/>
                  </a:lnTo>
                  <a:lnTo>
                    <a:pt x="1339" y="302"/>
                  </a:lnTo>
                  <a:lnTo>
                    <a:pt x="1331" y="330"/>
                  </a:lnTo>
                  <a:lnTo>
                    <a:pt x="1322" y="359"/>
                  </a:lnTo>
                  <a:lnTo>
                    <a:pt x="1313" y="387"/>
                  </a:lnTo>
                  <a:lnTo>
                    <a:pt x="1301" y="414"/>
                  </a:lnTo>
                  <a:lnTo>
                    <a:pt x="1291" y="441"/>
                  </a:lnTo>
                  <a:lnTo>
                    <a:pt x="1279" y="468"/>
                  </a:lnTo>
                  <a:lnTo>
                    <a:pt x="1268" y="494"/>
                  </a:lnTo>
                  <a:lnTo>
                    <a:pt x="1255" y="522"/>
                  </a:lnTo>
                  <a:lnTo>
                    <a:pt x="1242" y="547"/>
                  </a:lnTo>
                  <a:lnTo>
                    <a:pt x="1228" y="573"/>
                  </a:lnTo>
                  <a:lnTo>
                    <a:pt x="1214" y="598"/>
                  </a:lnTo>
                  <a:lnTo>
                    <a:pt x="1200" y="623"/>
                  </a:lnTo>
                  <a:lnTo>
                    <a:pt x="1184" y="647"/>
                  </a:lnTo>
                  <a:lnTo>
                    <a:pt x="1169" y="671"/>
                  </a:lnTo>
                  <a:lnTo>
                    <a:pt x="1152" y="696"/>
                  </a:lnTo>
                  <a:lnTo>
                    <a:pt x="1135" y="719"/>
                  </a:lnTo>
                  <a:lnTo>
                    <a:pt x="1117" y="742"/>
                  </a:lnTo>
                  <a:lnTo>
                    <a:pt x="1099" y="764"/>
                  </a:lnTo>
                  <a:lnTo>
                    <a:pt x="1081" y="786"/>
                  </a:lnTo>
                  <a:lnTo>
                    <a:pt x="1062" y="808"/>
                  </a:lnTo>
                  <a:lnTo>
                    <a:pt x="1043" y="829"/>
                  </a:lnTo>
                  <a:lnTo>
                    <a:pt x="1023" y="851"/>
                  </a:lnTo>
                  <a:lnTo>
                    <a:pt x="1003" y="871"/>
                  </a:lnTo>
                  <a:lnTo>
                    <a:pt x="982" y="891"/>
                  </a:lnTo>
                  <a:lnTo>
                    <a:pt x="961" y="910"/>
                  </a:lnTo>
                  <a:lnTo>
                    <a:pt x="939" y="929"/>
                  </a:lnTo>
                  <a:lnTo>
                    <a:pt x="917" y="947"/>
                  </a:lnTo>
                  <a:lnTo>
                    <a:pt x="895" y="965"/>
                  </a:lnTo>
                  <a:lnTo>
                    <a:pt x="872" y="982"/>
                  </a:lnTo>
                  <a:lnTo>
                    <a:pt x="849" y="1000"/>
                  </a:lnTo>
                  <a:lnTo>
                    <a:pt x="826" y="1017"/>
                  </a:lnTo>
                  <a:lnTo>
                    <a:pt x="801" y="1032"/>
                  </a:lnTo>
                  <a:lnTo>
                    <a:pt x="776" y="1048"/>
                  </a:lnTo>
                  <a:lnTo>
                    <a:pt x="752" y="1063"/>
                  </a:lnTo>
                  <a:lnTo>
                    <a:pt x="727" y="1077"/>
                  </a:lnTo>
                  <a:lnTo>
                    <a:pt x="701" y="1090"/>
                  </a:lnTo>
                  <a:lnTo>
                    <a:pt x="676" y="1104"/>
                  </a:lnTo>
                  <a:lnTo>
                    <a:pt x="649" y="1116"/>
                  </a:lnTo>
                  <a:lnTo>
                    <a:pt x="622" y="1128"/>
                  </a:lnTo>
                  <a:lnTo>
                    <a:pt x="595" y="1139"/>
                  </a:lnTo>
                  <a:lnTo>
                    <a:pt x="568" y="1150"/>
                  </a:lnTo>
                  <a:lnTo>
                    <a:pt x="541" y="1161"/>
                  </a:lnTo>
                  <a:lnTo>
                    <a:pt x="514" y="1171"/>
                  </a:lnTo>
                  <a:lnTo>
                    <a:pt x="485" y="1180"/>
                  </a:lnTo>
                  <a:lnTo>
                    <a:pt x="456" y="1188"/>
                  </a:lnTo>
                  <a:lnTo>
                    <a:pt x="428" y="1196"/>
                  </a:lnTo>
                  <a:lnTo>
                    <a:pt x="399" y="1203"/>
                  </a:lnTo>
                  <a:lnTo>
                    <a:pt x="370" y="1209"/>
                  </a:lnTo>
                  <a:lnTo>
                    <a:pt x="340" y="1215"/>
                  </a:lnTo>
                  <a:lnTo>
                    <a:pt x="311" y="1220"/>
                  </a:lnTo>
                  <a:lnTo>
                    <a:pt x="281" y="1224"/>
                  </a:lnTo>
                  <a:lnTo>
                    <a:pt x="251" y="1228"/>
                  </a:lnTo>
                  <a:lnTo>
                    <a:pt x="221" y="1231"/>
                  </a:lnTo>
                  <a:lnTo>
                    <a:pt x="191" y="1233"/>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35000" tIns="270000" rIns="68580" bIns="34290"/>
            <a:lstStyle/>
            <a:p>
              <a:pPr algn="ctr" eaLnBrk="1" fontAlgn="auto" hangingPunct="1">
                <a:spcBef>
                  <a:spcPts val="0"/>
                </a:spcBef>
                <a:spcAft>
                  <a:spcPts val="0"/>
                </a:spcAft>
                <a:defRPr/>
              </a:pPr>
              <a:endParaRPr lang="en-US" sz="41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85" name="文本框 16"/>
            <p:cNvSpPr txBox="1"/>
            <p:nvPr/>
          </p:nvSpPr>
          <p:spPr>
            <a:xfrm>
              <a:off x="4584507" y="3552191"/>
              <a:ext cx="516881" cy="438459"/>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03</a:t>
              </a:r>
              <a:endPar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86" name="文本框 16"/>
            <p:cNvSpPr txBox="1"/>
            <p:nvPr/>
          </p:nvSpPr>
          <p:spPr>
            <a:xfrm>
              <a:off x="3292100" y="2772947"/>
              <a:ext cx="516881" cy="438459"/>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04</a:t>
              </a:r>
              <a:endPar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87" name="文本框 16"/>
            <p:cNvSpPr txBox="1"/>
            <p:nvPr/>
          </p:nvSpPr>
          <p:spPr>
            <a:xfrm>
              <a:off x="4112953" y="1422363"/>
              <a:ext cx="516881" cy="438459"/>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01</a:t>
              </a:r>
              <a:endPar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88" name="文本框 16"/>
            <p:cNvSpPr txBox="1"/>
            <p:nvPr/>
          </p:nvSpPr>
          <p:spPr>
            <a:xfrm>
              <a:off x="5381543" y="2266676"/>
              <a:ext cx="516881" cy="438459"/>
            </a:xfrm>
            <a:prstGeom prst="rect">
              <a:avLst/>
            </a:prstGeom>
            <a:noFill/>
          </p:spPr>
          <p:txBody>
            <a:bodyPr wrap="none" lIns="68580" tIns="34290" rIns="68580" bIns="3429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02</a:t>
              </a:r>
              <a:endPar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grpSp>
      <p:sp>
        <p:nvSpPr>
          <p:cNvPr id="89" name="文本框 25"/>
          <p:cNvSpPr txBox="1">
            <a:spLocks noChangeArrowheads="1"/>
          </p:cNvSpPr>
          <p:nvPr/>
        </p:nvSpPr>
        <p:spPr bwMode="auto">
          <a:xfrm>
            <a:off x="740569" y="384572"/>
            <a:ext cx="2296716"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聚类效果差</a:t>
            </a:r>
          </a:p>
        </p:txBody>
      </p:sp>
      <p:grpSp>
        <p:nvGrpSpPr>
          <p:cNvPr id="90" name="组合 26"/>
          <p:cNvGrpSpPr>
            <a:grpSpLocks/>
          </p:cNvGrpSpPr>
          <p:nvPr/>
        </p:nvGrpSpPr>
        <p:grpSpPr bwMode="auto">
          <a:xfrm>
            <a:off x="346472" y="634603"/>
            <a:ext cx="2614613" cy="232172"/>
            <a:chOff x="0" y="0"/>
            <a:chExt cx="3275216" cy="291392"/>
          </a:xfrm>
        </p:grpSpPr>
        <p:sp>
          <p:nvSpPr>
            <p:cNvPr id="91"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2"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3"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4"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95"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33" name="图片 32">
            <a:extLst>
              <a:ext uri="{FF2B5EF4-FFF2-40B4-BE49-F238E27FC236}">
                <a16:creationId xmlns:a16="http://schemas.microsoft.com/office/drawing/2014/main" id="{DC09FF71-5312-4012-B907-0DA730222208}"/>
              </a:ext>
            </a:extLst>
          </p:cNvPr>
          <p:cNvPicPr>
            <a:picLocks noChangeAspect="1"/>
          </p:cNvPicPr>
          <p:nvPr/>
        </p:nvPicPr>
        <p:blipFill rotWithShape="1">
          <a:blip r:embed="rId3"/>
          <a:srcRect r="14271" b="40"/>
          <a:stretch/>
        </p:blipFill>
        <p:spPr>
          <a:xfrm>
            <a:off x="486917" y="686643"/>
            <a:ext cx="7690536" cy="3388353"/>
          </a:xfrm>
          <a:prstGeom prst="rect">
            <a:avLst/>
          </a:prstGeom>
        </p:spPr>
      </p:pic>
      <p:pic>
        <p:nvPicPr>
          <p:cNvPr id="34" name="图片 33">
            <a:extLst>
              <a:ext uri="{FF2B5EF4-FFF2-40B4-BE49-F238E27FC236}">
                <a16:creationId xmlns:a16="http://schemas.microsoft.com/office/drawing/2014/main" id="{5ED05ECE-DBE1-4723-8724-CFA98E6D1651}"/>
              </a:ext>
            </a:extLst>
          </p:cNvPr>
          <p:cNvPicPr>
            <a:picLocks noChangeAspect="1"/>
          </p:cNvPicPr>
          <p:nvPr/>
        </p:nvPicPr>
        <p:blipFill>
          <a:blip r:embed="rId4"/>
          <a:stretch>
            <a:fillRect/>
          </a:stretch>
        </p:blipFill>
        <p:spPr>
          <a:xfrm>
            <a:off x="261579" y="996403"/>
            <a:ext cx="9144000" cy="2630532"/>
          </a:xfrm>
          <a:prstGeom prst="rect">
            <a:avLst/>
          </a:prstGeom>
        </p:spPr>
      </p:pic>
      <p:pic>
        <p:nvPicPr>
          <p:cNvPr id="35" name="图片 34">
            <a:extLst>
              <a:ext uri="{FF2B5EF4-FFF2-40B4-BE49-F238E27FC236}">
                <a16:creationId xmlns:a16="http://schemas.microsoft.com/office/drawing/2014/main" id="{527830E7-9519-4C89-A3DE-5E9813FF5FDD}"/>
              </a:ext>
            </a:extLst>
          </p:cNvPr>
          <p:cNvPicPr>
            <a:picLocks noChangeAspect="1"/>
          </p:cNvPicPr>
          <p:nvPr/>
        </p:nvPicPr>
        <p:blipFill>
          <a:blip r:embed="rId5"/>
          <a:stretch>
            <a:fillRect/>
          </a:stretch>
        </p:blipFill>
        <p:spPr>
          <a:xfrm>
            <a:off x="2478170" y="355928"/>
            <a:ext cx="5387807" cy="4511431"/>
          </a:xfrm>
          <a:prstGeom prst="rect">
            <a:avLst/>
          </a:prstGeom>
        </p:spPr>
      </p:pic>
      <p:cxnSp>
        <p:nvCxnSpPr>
          <p:cNvPr id="36" name="直接连接符 35">
            <a:extLst>
              <a:ext uri="{FF2B5EF4-FFF2-40B4-BE49-F238E27FC236}">
                <a16:creationId xmlns:a16="http://schemas.microsoft.com/office/drawing/2014/main" id="{8854D23E-E06C-478D-B588-9DAB6A787B15}"/>
              </a:ext>
            </a:extLst>
          </p:cNvPr>
          <p:cNvCxnSpPr/>
          <p:nvPr/>
        </p:nvCxnSpPr>
        <p:spPr bwMode="auto">
          <a:xfrm>
            <a:off x="1978818" y="2825754"/>
            <a:ext cx="6836569" cy="0"/>
          </a:xfrm>
          <a:prstGeom prst="line">
            <a:avLst/>
          </a:prstGeom>
          <a:ln w="57150">
            <a:solidFill>
              <a:srgbClr val="FF0000"/>
            </a:solidFill>
            <a:headEnd type="none" w="med" len="med"/>
            <a:tailEnd type="none" w="med" len="med"/>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281656087"/>
      </p:ext>
    </p:extLst>
  </p:cSld>
  <p:clrMapOvr>
    <a:masterClrMapping/>
  </p:clrMapOvr>
  <mc:AlternateContent xmlns:mc="http://schemas.openxmlformats.org/markup-compatibility/2006" xmlns:p14="http://schemas.microsoft.com/office/powerpoint/2010/main">
    <mc:Choice Requires="p14">
      <p:transition spd="slow" p14:dur="1200" advTm="8000">
        <p14:flip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wipe(left)">
                                      <p:cBhvr>
                                        <p:cTn id="7" dur="500"/>
                                        <p:tgtEl>
                                          <p:spTgt spid="90"/>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89"/>
                                        </p:tgtEl>
                                        <p:attrNameLst>
                                          <p:attrName>style.visibility</p:attrName>
                                        </p:attrNameLst>
                                      </p:cBhvr>
                                      <p:to>
                                        <p:strVal val="visible"/>
                                      </p:to>
                                    </p:set>
                                    <p:anim by="(-#ppt_w*2)" calcmode="lin" valueType="num">
                                      <p:cBhvr rctx="PPT">
                                        <p:cTn id="11" dur="500" autoRev="1" fill="hold">
                                          <p:stCondLst>
                                            <p:cond delay="0"/>
                                          </p:stCondLst>
                                        </p:cTn>
                                        <p:tgtEl>
                                          <p:spTgt spid="89"/>
                                        </p:tgtEl>
                                        <p:attrNameLst>
                                          <p:attrName>ppt_w</p:attrName>
                                        </p:attrNameLst>
                                      </p:cBhvr>
                                    </p:anim>
                                    <p:anim by="(#ppt_w*0.50)" calcmode="lin" valueType="num">
                                      <p:cBhvr>
                                        <p:cTn id="12" dur="500" decel="50000" autoRev="1" fill="hold">
                                          <p:stCondLst>
                                            <p:cond delay="0"/>
                                          </p:stCondLst>
                                        </p:cTn>
                                        <p:tgtEl>
                                          <p:spTgt spid="89"/>
                                        </p:tgtEl>
                                        <p:attrNameLst>
                                          <p:attrName>ppt_x</p:attrName>
                                        </p:attrNameLst>
                                      </p:cBhvr>
                                    </p:anim>
                                    <p:anim from="(-#ppt_h/2)" to="(#ppt_y)" calcmode="lin" valueType="num">
                                      <p:cBhvr>
                                        <p:cTn id="13" dur="1000" fill="hold">
                                          <p:stCondLst>
                                            <p:cond delay="0"/>
                                          </p:stCondLst>
                                        </p:cTn>
                                        <p:tgtEl>
                                          <p:spTgt spid="89"/>
                                        </p:tgtEl>
                                        <p:attrNameLst>
                                          <p:attrName>ppt_y</p:attrName>
                                        </p:attrNameLst>
                                      </p:cBhvr>
                                    </p:anim>
                                    <p:animRot by="21600000">
                                      <p:cBhvr>
                                        <p:cTn id="14" dur="1000" fill="hold">
                                          <p:stCondLst>
                                            <p:cond delay="0"/>
                                          </p:stCondLst>
                                        </p:cTn>
                                        <p:tgtEl>
                                          <p:spTgt spid="89"/>
                                        </p:tgtEl>
                                        <p:attrNameLst>
                                          <p:attrName>r</p:attrName>
                                        </p:attrNameLst>
                                      </p:cBhvr>
                                    </p:animRot>
                                  </p:childTnLst>
                                </p:cTn>
                              </p:par>
                            </p:childTnLst>
                          </p:cTn>
                        </p:par>
                        <p:par>
                          <p:cTn id="15" fill="hold">
                            <p:stCondLst>
                              <p:cond delay="1900"/>
                            </p:stCondLst>
                            <p:childTnLst>
                              <p:par>
                                <p:cTn id="16" presetID="53" presetClass="entr" presetSubtype="16" fill="hold" grpId="0" nodeType="afterEffect">
                                  <p:stCondLst>
                                    <p:cond delay="0"/>
                                  </p:stCondLst>
                                  <p:childTnLst>
                                    <p:set>
                                      <p:cBhvr>
                                        <p:cTn id="17" dur="1" fill="hold">
                                          <p:stCondLst>
                                            <p:cond delay="0"/>
                                          </p:stCondLst>
                                        </p:cTn>
                                        <p:tgtEl>
                                          <p:spTgt spid="75"/>
                                        </p:tgtEl>
                                        <p:attrNameLst>
                                          <p:attrName>style.visibility</p:attrName>
                                        </p:attrNameLst>
                                      </p:cBhvr>
                                      <p:to>
                                        <p:strVal val="visible"/>
                                      </p:to>
                                    </p:set>
                                    <p:anim calcmode="lin" valueType="num">
                                      <p:cBhvr>
                                        <p:cTn id="18" dur="400" fill="hold"/>
                                        <p:tgtEl>
                                          <p:spTgt spid="75"/>
                                        </p:tgtEl>
                                        <p:attrNameLst>
                                          <p:attrName>ppt_w</p:attrName>
                                        </p:attrNameLst>
                                      </p:cBhvr>
                                      <p:tavLst>
                                        <p:tav tm="0">
                                          <p:val>
                                            <p:fltVal val="0"/>
                                          </p:val>
                                        </p:tav>
                                        <p:tav tm="100000">
                                          <p:val>
                                            <p:strVal val="#ppt_w"/>
                                          </p:val>
                                        </p:tav>
                                      </p:tavLst>
                                    </p:anim>
                                    <p:anim calcmode="lin" valueType="num">
                                      <p:cBhvr>
                                        <p:cTn id="19" dur="400" fill="hold"/>
                                        <p:tgtEl>
                                          <p:spTgt spid="75"/>
                                        </p:tgtEl>
                                        <p:attrNameLst>
                                          <p:attrName>ppt_h</p:attrName>
                                        </p:attrNameLst>
                                      </p:cBhvr>
                                      <p:tavLst>
                                        <p:tav tm="0">
                                          <p:val>
                                            <p:fltVal val="0"/>
                                          </p:val>
                                        </p:tav>
                                        <p:tav tm="100000">
                                          <p:val>
                                            <p:strVal val="#ppt_h"/>
                                          </p:val>
                                        </p:tav>
                                      </p:tavLst>
                                    </p:anim>
                                    <p:animEffect transition="in" filter="fade">
                                      <p:cBhvr>
                                        <p:cTn id="20" dur="400"/>
                                        <p:tgtEl>
                                          <p:spTgt spid="75"/>
                                        </p:tgtEl>
                                      </p:cBhvr>
                                    </p:animEffect>
                                  </p:childTnLst>
                                </p:cTn>
                              </p:par>
                            </p:childTnLst>
                          </p:cTn>
                        </p:par>
                        <p:par>
                          <p:cTn id="21" fill="hold">
                            <p:stCondLst>
                              <p:cond delay="2300"/>
                            </p:stCondLst>
                            <p:childTnLst>
                              <p:par>
                                <p:cTn id="22" presetID="49" presetClass="entr" presetSubtype="0" decel="100000" fill="hold" nodeType="afterEffect">
                                  <p:stCondLst>
                                    <p:cond delay="0"/>
                                  </p:stCondLst>
                                  <p:childTnLst>
                                    <p:set>
                                      <p:cBhvr>
                                        <p:cTn id="23" dur="1" fill="hold">
                                          <p:stCondLst>
                                            <p:cond delay="0"/>
                                          </p:stCondLst>
                                        </p:cTn>
                                        <p:tgtEl>
                                          <p:spTgt spid="80"/>
                                        </p:tgtEl>
                                        <p:attrNameLst>
                                          <p:attrName>style.visibility</p:attrName>
                                        </p:attrNameLst>
                                      </p:cBhvr>
                                      <p:to>
                                        <p:strVal val="visible"/>
                                      </p:to>
                                    </p:set>
                                    <p:anim calcmode="lin" valueType="num">
                                      <p:cBhvr>
                                        <p:cTn id="24" dur="750" fill="hold"/>
                                        <p:tgtEl>
                                          <p:spTgt spid="80"/>
                                        </p:tgtEl>
                                        <p:attrNameLst>
                                          <p:attrName>ppt_w</p:attrName>
                                        </p:attrNameLst>
                                      </p:cBhvr>
                                      <p:tavLst>
                                        <p:tav tm="0">
                                          <p:val>
                                            <p:fltVal val="0"/>
                                          </p:val>
                                        </p:tav>
                                        <p:tav tm="100000">
                                          <p:val>
                                            <p:strVal val="#ppt_w"/>
                                          </p:val>
                                        </p:tav>
                                      </p:tavLst>
                                    </p:anim>
                                    <p:anim calcmode="lin" valueType="num">
                                      <p:cBhvr>
                                        <p:cTn id="25" dur="750" fill="hold"/>
                                        <p:tgtEl>
                                          <p:spTgt spid="80"/>
                                        </p:tgtEl>
                                        <p:attrNameLst>
                                          <p:attrName>ppt_h</p:attrName>
                                        </p:attrNameLst>
                                      </p:cBhvr>
                                      <p:tavLst>
                                        <p:tav tm="0">
                                          <p:val>
                                            <p:fltVal val="0"/>
                                          </p:val>
                                        </p:tav>
                                        <p:tav tm="100000">
                                          <p:val>
                                            <p:strVal val="#ppt_h"/>
                                          </p:val>
                                        </p:tav>
                                      </p:tavLst>
                                    </p:anim>
                                    <p:anim calcmode="lin" valueType="num">
                                      <p:cBhvr>
                                        <p:cTn id="26" dur="750" fill="hold"/>
                                        <p:tgtEl>
                                          <p:spTgt spid="80"/>
                                        </p:tgtEl>
                                        <p:attrNameLst>
                                          <p:attrName>style.rotation</p:attrName>
                                        </p:attrNameLst>
                                      </p:cBhvr>
                                      <p:tavLst>
                                        <p:tav tm="0">
                                          <p:val>
                                            <p:fltVal val="360"/>
                                          </p:val>
                                        </p:tav>
                                        <p:tav tm="100000">
                                          <p:val>
                                            <p:fltVal val="0"/>
                                          </p:val>
                                        </p:tav>
                                      </p:tavLst>
                                    </p:anim>
                                    <p:animEffect transition="in" filter="fade">
                                      <p:cBhvr>
                                        <p:cTn id="27" dur="750"/>
                                        <p:tgtEl>
                                          <p:spTgt spid="80"/>
                                        </p:tgtEl>
                                      </p:cBhvr>
                                    </p:animEffect>
                                  </p:childTnLst>
                                </p:cTn>
                              </p:par>
                            </p:childTnLst>
                          </p:cTn>
                        </p:par>
                        <p:par>
                          <p:cTn id="28" fill="hold">
                            <p:stCondLst>
                              <p:cond delay="3050"/>
                            </p:stCondLst>
                            <p:childTnLst>
                              <p:par>
                                <p:cTn id="29" presetID="22" presetClass="entr" presetSubtype="8" fill="hold" grpId="0" nodeType="afterEffect">
                                  <p:stCondLst>
                                    <p:cond delay="0"/>
                                  </p:stCondLst>
                                  <p:childTnLst>
                                    <p:set>
                                      <p:cBhvr>
                                        <p:cTn id="30" dur="1" fill="hold">
                                          <p:stCondLst>
                                            <p:cond delay="0"/>
                                          </p:stCondLst>
                                        </p:cTn>
                                        <p:tgtEl>
                                          <p:spTgt spid="68"/>
                                        </p:tgtEl>
                                        <p:attrNameLst>
                                          <p:attrName>style.visibility</p:attrName>
                                        </p:attrNameLst>
                                      </p:cBhvr>
                                      <p:to>
                                        <p:strVal val="visible"/>
                                      </p:to>
                                    </p:set>
                                    <p:animEffect transition="in" filter="wipe(left)">
                                      <p:cBhvr>
                                        <p:cTn id="31" dur="500"/>
                                        <p:tgtEl>
                                          <p:spTgt spid="68"/>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wipe(right)">
                                      <p:cBhvr>
                                        <p:cTn id="34" dur="500"/>
                                        <p:tgtEl>
                                          <p:spTgt spid="67"/>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wipe(right)">
                                      <p:cBhvr>
                                        <p:cTn id="37" dur="500"/>
                                        <p:tgtEl>
                                          <p:spTgt spid="69"/>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70"/>
                                        </p:tgtEl>
                                        <p:attrNameLst>
                                          <p:attrName>style.visibility</p:attrName>
                                        </p:attrNameLst>
                                      </p:cBhvr>
                                      <p:to>
                                        <p:strVal val="visible"/>
                                      </p:to>
                                    </p:set>
                                    <p:animEffect transition="in" filter="wipe(left)">
                                      <p:cBhvr>
                                        <p:cTn id="40" dur="500"/>
                                        <p:tgtEl>
                                          <p:spTgt spid="70"/>
                                        </p:tgtEl>
                                      </p:cBhvr>
                                    </p:animEffect>
                                  </p:childTnLst>
                                </p:cTn>
                              </p:par>
                            </p:childTnLst>
                          </p:cTn>
                        </p:par>
                        <p:par>
                          <p:cTn id="41" fill="hold">
                            <p:stCondLst>
                              <p:cond delay="3550"/>
                            </p:stCondLst>
                            <p:childTnLst>
                              <p:par>
                                <p:cTn id="42" presetID="12" presetClass="entr" presetSubtype="1" fill="hold" grpId="0" nodeType="afterEffect">
                                  <p:stCondLst>
                                    <p:cond delay="0"/>
                                  </p:stCondLst>
                                  <p:childTnLst>
                                    <p:set>
                                      <p:cBhvr>
                                        <p:cTn id="43" dur="1" fill="hold">
                                          <p:stCondLst>
                                            <p:cond delay="0"/>
                                          </p:stCondLst>
                                        </p:cTn>
                                        <p:tgtEl>
                                          <p:spTgt spid="71"/>
                                        </p:tgtEl>
                                        <p:attrNameLst>
                                          <p:attrName>style.visibility</p:attrName>
                                        </p:attrNameLst>
                                      </p:cBhvr>
                                      <p:to>
                                        <p:strVal val="visible"/>
                                      </p:to>
                                    </p:set>
                                    <p:anim calcmode="lin" valueType="num">
                                      <p:cBhvr additive="base">
                                        <p:cTn id="44" dur="500"/>
                                        <p:tgtEl>
                                          <p:spTgt spid="71"/>
                                        </p:tgtEl>
                                        <p:attrNameLst>
                                          <p:attrName>ppt_y</p:attrName>
                                        </p:attrNameLst>
                                      </p:cBhvr>
                                      <p:tavLst>
                                        <p:tav tm="0">
                                          <p:val>
                                            <p:strVal val="#ppt_y-#ppt_h*1.125000"/>
                                          </p:val>
                                        </p:tav>
                                        <p:tav tm="100000">
                                          <p:val>
                                            <p:strVal val="#ppt_y"/>
                                          </p:val>
                                        </p:tav>
                                      </p:tavLst>
                                    </p:anim>
                                    <p:animEffect transition="in" filter="wipe(down)">
                                      <p:cBhvr>
                                        <p:cTn id="45" dur="500"/>
                                        <p:tgtEl>
                                          <p:spTgt spid="71"/>
                                        </p:tgtEl>
                                      </p:cBhvr>
                                    </p:animEffect>
                                  </p:childTnLst>
                                </p:cTn>
                              </p:par>
                              <p:par>
                                <p:cTn id="46" presetID="12" presetClass="entr" presetSubtype="4" fill="hold" grpId="0" nodeType="withEffect">
                                  <p:stCondLst>
                                    <p:cond delay="0"/>
                                  </p:stCondLst>
                                  <p:childTnLst>
                                    <p:set>
                                      <p:cBhvr>
                                        <p:cTn id="47" dur="1" fill="hold">
                                          <p:stCondLst>
                                            <p:cond delay="0"/>
                                          </p:stCondLst>
                                        </p:cTn>
                                        <p:tgtEl>
                                          <p:spTgt spid="76"/>
                                        </p:tgtEl>
                                        <p:attrNameLst>
                                          <p:attrName>style.visibility</p:attrName>
                                        </p:attrNameLst>
                                      </p:cBhvr>
                                      <p:to>
                                        <p:strVal val="visible"/>
                                      </p:to>
                                    </p:set>
                                    <p:anim calcmode="lin" valueType="num">
                                      <p:cBhvr additive="base">
                                        <p:cTn id="48" dur="500"/>
                                        <p:tgtEl>
                                          <p:spTgt spid="76"/>
                                        </p:tgtEl>
                                        <p:attrNameLst>
                                          <p:attrName>ppt_y</p:attrName>
                                        </p:attrNameLst>
                                      </p:cBhvr>
                                      <p:tavLst>
                                        <p:tav tm="0">
                                          <p:val>
                                            <p:strVal val="#ppt_y+#ppt_h*1.125000"/>
                                          </p:val>
                                        </p:tav>
                                        <p:tav tm="100000">
                                          <p:val>
                                            <p:strVal val="#ppt_y"/>
                                          </p:val>
                                        </p:tav>
                                      </p:tavLst>
                                    </p:anim>
                                    <p:animEffect transition="in" filter="wipe(up)">
                                      <p:cBhvr>
                                        <p:cTn id="49" dur="500"/>
                                        <p:tgtEl>
                                          <p:spTgt spid="76"/>
                                        </p:tgtEl>
                                      </p:cBhvr>
                                    </p:animEffect>
                                  </p:childTnLst>
                                </p:cTn>
                              </p:par>
                              <p:par>
                                <p:cTn id="50" presetID="12" presetClass="entr" presetSubtype="1" fill="hold" grpId="0" nodeType="withEffect">
                                  <p:stCondLst>
                                    <p:cond delay="0"/>
                                  </p:stCondLst>
                                  <p:childTnLst>
                                    <p:set>
                                      <p:cBhvr>
                                        <p:cTn id="51" dur="1" fill="hold">
                                          <p:stCondLst>
                                            <p:cond delay="0"/>
                                          </p:stCondLst>
                                        </p:cTn>
                                        <p:tgtEl>
                                          <p:spTgt spid="73"/>
                                        </p:tgtEl>
                                        <p:attrNameLst>
                                          <p:attrName>style.visibility</p:attrName>
                                        </p:attrNameLst>
                                      </p:cBhvr>
                                      <p:to>
                                        <p:strVal val="visible"/>
                                      </p:to>
                                    </p:set>
                                    <p:anim calcmode="lin" valueType="num">
                                      <p:cBhvr additive="base">
                                        <p:cTn id="52" dur="500"/>
                                        <p:tgtEl>
                                          <p:spTgt spid="73"/>
                                        </p:tgtEl>
                                        <p:attrNameLst>
                                          <p:attrName>ppt_y</p:attrName>
                                        </p:attrNameLst>
                                      </p:cBhvr>
                                      <p:tavLst>
                                        <p:tav tm="0">
                                          <p:val>
                                            <p:strVal val="#ppt_y-#ppt_h*1.125000"/>
                                          </p:val>
                                        </p:tav>
                                        <p:tav tm="100000">
                                          <p:val>
                                            <p:strVal val="#ppt_y"/>
                                          </p:val>
                                        </p:tav>
                                      </p:tavLst>
                                    </p:anim>
                                    <p:animEffect transition="in" filter="wipe(down)">
                                      <p:cBhvr>
                                        <p:cTn id="53" dur="500"/>
                                        <p:tgtEl>
                                          <p:spTgt spid="73"/>
                                        </p:tgtEl>
                                      </p:cBhvr>
                                    </p:animEffect>
                                  </p:childTnLst>
                                </p:cTn>
                              </p:par>
                              <p:par>
                                <p:cTn id="54" presetID="12" presetClass="entr" presetSubtype="4" fill="hold" grpId="0" nodeType="withEffect">
                                  <p:stCondLst>
                                    <p:cond delay="0"/>
                                  </p:stCondLst>
                                  <p:childTnLst>
                                    <p:set>
                                      <p:cBhvr>
                                        <p:cTn id="55" dur="1" fill="hold">
                                          <p:stCondLst>
                                            <p:cond delay="0"/>
                                          </p:stCondLst>
                                        </p:cTn>
                                        <p:tgtEl>
                                          <p:spTgt spid="78"/>
                                        </p:tgtEl>
                                        <p:attrNameLst>
                                          <p:attrName>style.visibility</p:attrName>
                                        </p:attrNameLst>
                                      </p:cBhvr>
                                      <p:to>
                                        <p:strVal val="visible"/>
                                      </p:to>
                                    </p:set>
                                    <p:anim calcmode="lin" valueType="num">
                                      <p:cBhvr additive="base">
                                        <p:cTn id="56" dur="500"/>
                                        <p:tgtEl>
                                          <p:spTgt spid="78"/>
                                        </p:tgtEl>
                                        <p:attrNameLst>
                                          <p:attrName>ppt_y</p:attrName>
                                        </p:attrNameLst>
                                      </p:cBhvr>
                                      <p:tavLst>
                                        <p:tav tm="0">
                                          <p:val>
                                            <p:strVal val="#ppt_y+#ppt_h*1.125000"/>
                                          </p:val>
                                        </p:tav>
                                        <p:tav tm="100000">
                                          <p:val>
                                            <p:strVal val="#ppt_y"/>
                                          </p:val>
                                        </p:tav>
                                      </p:tavLst>
                                    </p:anim>
                                    <p:animEffect transition="in" filter="wipe(up)">
                                      <p:cBhvr>
                                        <p:cTn id="57" dur="500"/>
                                        <p:tgtEl>
                                          <p:spTgt spid="78"/>
                                        </p:tgtEl>
                                      </p:cBhvr>
                                    </p:animEffect>
                                  </p:childTnLst>
                                </p:cTn>
                              </p:par>
                              <p:par>
                                <p:cTn id="58" presetID="12" presetClass="entr" presetSubtype="1" fill="hold" grpId="0" nodeType="withEffect">
                                  <p:stCondLst>
                                    <p:cond delay="0"/>
                                  </p:stCondLst>
                                  <p:childTnLst>
                                    <p:set>
                                      <p:cBhvr>
                                        <p:cTn id="59" dur="1" fill="hold">
                                          <p:stCondLst>
                                            <p:cond delay="0"/>
                                          </p:stCondLst>
                                        </p:cTn>
                                        <p:tgtEl>
                                          <p:spTgt spid="74"/>
                                        </p:tgtEl>
                                        <p:attrNameLst>
                                          <p:attrName>style.visibility</p:attrName>
                                        </p:attrNameLst>
                                      </p:cBhvr>
                                      <p:to>
                                        <p:strVal val="visible"/>
                                      </p:to>
                                    </p:set>
                                    <p:anim calcmode="lin" valueType="num">
                                      <p:cBhvr additive="base">
                                        <p:cTn id="60" dur="500"/>
                                        <p:tgtEl>
                                          <p:spTgt spid="74"/>
                                        </p:tgtEl>
                                        <p:attrNameLst>
                                          <p:attrName>ppt_y</p:attrName>
                                        </p:attrNameLst>
                                      </p:cBhvr>
                                      <p:tavLst>
                                        <p:tav tm="0">
                                          <p:val>
                                            <p:strVal val="#ppt_y-#ppt_h*1.125000"/>
                                          </p:val>
                                        </p:tav>
                                        <p:tav tm="100000">
                                          <p:val>
                                            <p:strVal val="#ppt_y"/>
                                          </p:val>
                                        </p:tav>
                                      </p:tavLst>
                                    </p:anim>
                                    <p:animEffect transition="in" filter="wipe(down)">
                                      <p:cBhvr>
                                        <p:cTn id="61" dur="500"/>
                                        <p:tgtEl>
                                          <p:spTgt spid="74"/>
                                        </p:tgtEl>
                                      </p:cBhvr>
                                    </p:animEffect>
                                  </p:childTnLst>
                                </p:cTn>
                              </p:par>
                              <p:par>
                                <p:cTn id="62" presetID="12" presetClass="entr" presetSubtype="4" fill="hold" grpId="0" nodeType="withEffect">
                                  <p:stCondLst>
                                    <p:cond delay="0"/>
                                  </p:stCondLst>
                                  <p:childTnLst>
                                    <p:set>
                                      <p:cBhvr>
                                        <p:cTn id="63" dur="1" fill="hold">
                                          <p:stCondLst>
                                            <p:cond delay="0"/>
                                          </p:stCondLst>
                                        </p:cTn>
                                        <p:tgtEl>
                                          <p:spTgt spid="79"/>
                                        </p:tgtEl>
                                        <p:attrNameLst>
                                          <p:attrName>style.visibility</p:attrName>
                                        </p:attrNameLst>
                                      </p:cBhvr>
                                      <p:to>
                                        <p:strVal val="visible"/>
                                      </p:to>
                                    </p:set>
                                    <p:anim calcmode="lin" valueType="num">
                                      <p:cBhvr additive="base">
                                        <p:cTn id="64" dur="500"/>
                                        <p:tgtEl>
                                          <p:spTgt spid="79"/>
                                        </p:tgtEl>
                                        <p:attrNameLst>
                                          <p:attrName>ppt_y</p:attrName>
                                        </p:attrNameLst>
                                      </p:cBhvr>
                                      <p:tavLst>
                                        <p:tav tm="0">
                                          <p:val>
                                            <p:strVal val="#ppt_y+#ppt_h*1.125000"/>
                                          </p:val>
                                        </p:tav>
                                        <p:tav tm="100000">
                                          <p:val>
                                            <p:strVal val="#ppt_y"/>
                                          </p:val>
                                        </p:tav>
                                      </p:tavLst>
                                    </p:anim>
                                    <p:animEffect transition="in" filter="wipe(up)">
                                      <p:cBhvr>
                                        <p:cTn id="65" dur="500"/>
                                        <p:tgtEl>
                                          <p:spTgt spid="79"/>
                                        </p:tgtEl>
                                      </p:cBhvr>
                                    </p:animEffect>
                                  </p:childTnLst>
                                </p:cTn>
                              </p:par>
                              <p:par>
                                <p:cTn id="66" presetID="12" presetClass="entr" presetSubtype="1" fill="hold" grpId="0" nodeType="withEffect">
                                  <p:stCondLst>
                                    <p:cond delay="0"/>
                                  </p:stCondLst>
                                  <p:childTnLst>
                                    <p:set>
                                      <p:cBhvr>
                                        <p:cTn id="67" dur="1" fill="hold">
                                          <p:stCondLst>
                                            <p:cond delay="0"/>
                                          </p:stCondLst>
                                        </p:cTn>
                                        <p:tgtEl>
                                          <p:spTgt spid="72"/>
                                        </p:tgtEl>
                                        <p:attrNameLst>
                                          <p:attrName>style.visibility</p:attrName>
                                        </p:attrNameLst>
                                      </p:cBhvr>
                                      <p:to>
                                        <p:strVal val="visible"/>
                                      </p:to>
                                    </p:set>
                                    <p:anim calcmode="lin" valueType="num">
                                      <p:cBhvr additive="base">
                                        <p:cTn id="68" dur="500"/>
                                        <p:tgtEl>
                                          <p:spTgt spid="72"/>
                                        </p:tgtEl>
                                        <p:attrNameLst>
                                          <p:attrName>ppt_y</p:attrName>
                                        </p:attrNameLst>
                                      </p:cBhvr>
                                      <p:tavLst>
                                        <p:tav tm="0">
                                          <p:val>
                                            <p:strVal val="#ppt_y-#ppt_h*1.125000"/>
                                          </p:val>
                                        </p:tav>
                                        <p:tav tm="100000">
                                          <p:val>
                                            <p:strVal val="#ppt_y"/>
                                          </p:val>
                                        </p:tav>
                                      </p:tavLst>
                                    </p:anim>
                                    <p:animEffect transition="in" filter="wipe(down)">
                                      <p:cBhvr>
                                        <p:cTn id="69" dur="500"/>
                                        <p:tgtEl>
                                          <p:spTgt spid="72"/>
                                        </p:tgtEl>
                                      </p:cBhvr>
                                    </p:animEffect>
                                  </p:childTnLst>
                                </p:cTn>
                              </p:par>
                              <p:par>
                                <p:cTn id="70" presetID="12" presetClass="entr" presetSubtype="4" fill="hold" grpId="0" nodeType="withEffect">
                                  <p:stCondLst>
                                    <p:cond delay="0"/>
                                  </p:stCondLst>
                                  <p:childTnLst>
                                    <p:set>
                                      <p:cBhvr>
                                        <p:cTn id="71" dur="1" fill="hold">
                                          <p:stCondLst>
                                            <p:cond delay="0"/>
                                          </p:stCondLst>
                                        </p:cTn>
                                        <p:tgtEl>
                                          <p:spTgt spid="77"/>
                                        </p:tgtEl>
                                        <p:attrNameLst>
                                          <p:attrName>style.visibility</p:attrName>
                                        </p:attrNameLst>
                                      </p:cBhvr>
                                      <p:to>
                                        <p:strVal val="visible"/>
                                      </p:to>
                                    </p:set>
                                    <p:anim calcmode="lin" valueType="num">
                                      <p:cBhvr additive="base">
                                        <p:cTn id="72" dur="500"/>
                                        <p:tgtEl>
                                          <p:spTgt spid="77"/>
                                        </p:tgtEl>
                                        <p:attrNameLst>
                                          <p:attrName>ppt_y</p:attrName>
                                        </p:attrNameLst>
                                      </p:cBhvr>
                                      <p:tavLst>
                                        <p:tav tm="0">
                                          <p:val>
                                            <p:strVal val="#ppt_y+#ppt_h*1.125000"/>
                                          </p:val>
                                        </p:tav>
                                        <p:tav tm="100000">
                                          <p:val>
                                            <p:strVal val="#ppt_y"/>
                                          </p:val>
                                        </p:tav>
                                      </p:tavLst>
                                    </p:anim>
                                    <p:animEffect transition="in" filter="wipe(up)">
                                      <p:cBhvr>
                                        <p:cTn id="73" dur="500"/>
                                        <p:tgtEl>
                                          <p:spTgt spid="77"/>
                                        </p:tgtEl>
                                      </p:cBhvr>
                                    </p:animEffect>
                                  </p:childTnLst>
                                </p:cTn>
                              </p:par>
                            </p:childTnLst>
                          </p:cTn>
                        </p:par>
                      </p:childTnLst>
                    </p:cTn>
                  </p:par>
                  <p:par>
                    <p:cTn id="74" fill="hold">
                      <p:stCondLst>
                        <p:cond delay="indefinite"/>
                      </p:stCondLst>
                      <p:childTnLst>
                        <p:par>
                          <p:cTn id="75" fill="hold">
                            <p:stCondLst>
                              <p:cond delay="0"/>
                            </p:stCondLst>
                            <p:childTnLst>
                              <p:par>
                                <p:cTn id="76" presetID="2" presetClass="entr" presetSubtype="4" fill="hold" nodeType="click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additive="base">
                                        <p:cTn id="78" dur="500" fill="hold"/>
                                        <p:tgtEl>
                                          <p:spTgt spid="33"/>
                                        </p:tgtEl>
                                        <p:attrNameLst>
                                          <p:attrName>ppt_x</p:attrName>
                                        </p:attrNameLst>
                                      </p:cBhvr>
                                      <p:tavLst>
                                        <p:tav tm="0">
                                          <p:val>
                                            <p:strVal val="#ppt_x"/>
                                          </p:val>
                                        </p:tav>
                                        <p:tav tm="100000">
                                          <p:val>
                                            <p:strVal val="#ppt_x"/>
                                          </p:val>
                                        </p:tav>
                                      </p:tavLst>
                                    </p:anim>
                                    <p:anim calcmode="lin" valueType="num">
                                      <p:cBhvr additive="base">
                                        <p:cTn id="79"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xit" presetSubtype="0" fill="hold" nodeType="clickEffect">
                                  <p:stCondLst>
                                    <p:cond delay="0"/>
                                  </p:stCondLst>
                                  <p:childTnLst>
                                    <p:animEffect transition="out" filter="fade">
                                      <p:cBhvr>
                                        <p:cTn id="83" dur="1000"/>
                                        <p:tgtEl>
                                          <p:spTgt spid="33"/>
                                        </p:tgtEl>
                                      </p:cBhvr>
                                    </p:animEffect>
                                    <p:anim calcmode="lin" valueType="num">
                                      <p:cBhvr>
                                        <p:cTn id="84" dur="1000"/>
                                        <p:tgtEl>
                                          <p:spTgt spid="33"/>
                                        </p:tgtEl>
                                        <p:attrNameLst>
                                          <p:attrName>ppt_x</p:attrName>
                                        </p:attrNameLst>
                                      </p:cBhvr>
                                      <p:tavLst>
                                        <p:tav tm="0">
                                          <p:val>
                                            <p:strVal val="ppt_x"/>
                                          </p:val>
                                        </p:tav>
                                        <p:tav tm="100000">
                                          <p:val>
                                            <p:strVal val="ppt_x"/>
                                          </p:val>
                                        </p:tav>
                                      </p:tavLst>
                                    </p:anim>
                                    <p:anim calcmode="lin" valueType="num">
                                      <p:cBhvr>
                                        <p:cTn id="85" dur="1000"/>
                                        <p:tgtEl>
                                          <p:spTgt spid="33"/>
                                        </p:tgtEl>
                                        <p:attrNameLst>
                                          <p:attrName>ppt_y</p:attrName>
                                        </p:attrNameLst>
                                      </p:cBhvr>
                                      <p:tavLst>
                                        <p:tav tm="0">
                                          <p:val>
                                            <p:strVal val="ppt_y"/>
                                          </p:val>
                                        </p:tav>
                                        <p:tav tm="100000">
                                          <p:val>
                                            <p:strVal val="ppt_y+.1"/>
                                          </p:val>
                                        </p:tav>
                                      </p:tavLst>
                                    </p:anim>
                                    <p:set>
                                      <p:cBhvr>
                                        <p:cTn id="86" dur="1" fill="hold">
                                          <p:stCondLst>
                                            <p:cond delay="999"/>
                                          </p:stCondLst>
                                        </p:cTn>
                                        <p:tgtEl>
                                          <p:spTgt spid="3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6" presetClass="entr" presetSubtype="21" fill="hold" nodeType="click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barn(inVertical)">
                                      <p:cBhvr>
                                        <p:cTn id="91" dur="500"/>
                                        <p:tgtEl>
                                          <p:spTgt spid="34"/>
                                        </p:tgtEl>
                                      </p:cBhvr>
                                    </p:animEffect>
                                  </p:childTnLst>
                                </p:cTn>
                              </p:par>
                            </p:childTnLst>
                          </p:cTn>
                        </p:par>
                      </p:childTnLst>
                    </p:cTn>
                  </p:par>
                  <p:par>
                    <p:cTn id="92" fill="hold">
                      <p:stCondLst>
                        <p:cond delay="indefinite"/>
                      </p:stCondLst>
                      <p:childTnLst>
                        <p:par>
                          <p:cTn id="93" fill="hold">
                            <p:stCondLst>
                              <p:cond delay="0"/>
                            </p:stCondLst>
                            <p:childTnLst>
                              <p:par>
                                <p:cTn id="94" presetID="42" presetClass="entr" presetSubtype="0" fill="hold"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1000"/>
                                        <p:tgtEl>
                                          <p:spTgt spid="35"/>
                                        </p:tgtEl>
                                      </p:cBhvr>
                                    </p:animEffect>
                                    <p:anim calcmode="lin" valueType="num">
                                      <p:cBhvr>
                                        <p:cTn id="97" dur="1000" fill="hold"/>
                                        <p:tgtEl>
                                          <p:spTgt spid="35"/>
                                        </p:tgtEl>
                                        <p:attrNameLst>
                                          <p:attrName>ppt_x</p:attrName>
                                        </p:attrNameLst>
                                      </p:cBhvr>
                                      <p:tavLst>
                                        <p:tav tm="0">
                                          <p:val>
                                            <p:strVal val="#ppt_x"/>
                                          </p:val>
                                        </p:tav>
                                        <p:tav tm="100000">
                                          <p:val>
                                            <p:strVal val="#ppt_x"/>
                                          </p:val>
                                        </p:tav>
                                      </p:tavLst>
                                    </p:anim>
                                    <p:anim calcmode="lin" valueType="num">
                                      <p:cBhvr>
                                        <p:cTn id="98"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nodeType="clickEffect">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ppt_x"/>
                                          </p:val>
                                        </p:tav>
                                        <p:tav tm="100000">
                                          <p:val>
                                            <p:strVal val="#ppt_x"/>
                                          </p:val>
                                        </p:tav>
                                      </p:tavLst>
                                    </p:anim>
                                    <p:anim calcmode="lin" valueType="num">
                                      <p:cBhvr additive="base">
                                        <p:cTn id="104"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1" grpId="0"/>
      <p:bldP spid="72" grpId="0"/>
      <p:bldP spid="73" grpId="0"/>
      <p:bldP spid="74" grpId="0"/>
      <p:bldP spid="75" grpId="0"/>
      <p:bldP spid="76" grpId="0"/>
      <p:bldP spid="77" grpId="0"/>
      <p:bldP spid="78" grpId="0"/>
      <p:bldP spid="79" grpId="0"/>
      <p:bldP spid="8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25"/>
          <p:cNvSpPr txBox="1">
            <a:spLocks noChangeArrowheads="1"/>
          </p:cNvSpPr>
          <p:nvPr/>
        </p:nvSpPr>
        <p:spPr bwMode="auto">
          <a:xfrm>
            <a:off x="740569" y="384572"/>
            <a:ext cx="2296716" cy="34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dirty="0">
                <a:solidFill>
                  <a:schemeClr val="bg1"/>
                </a:solidFill>
                <a:latin typeface="微软雅黑" pitchFamily="34" charset="-122"/>
                <a:ea typeface="微软雅黑" pitchFamily="34" charset="-122"/>
              </a:rPr>
              <a:t>总结和展望</a:t>
            </a:r>
          </a:p>
        </p:txBody>
      </p:sp>
      <p:grpSp>
        <p:nvGrpSpPr>
          <p:cNvPr id="95" name="组合 26"/>
          <p:cNvGrpSpPr>
            <a:grpSpLocks/>
          </p:cNvGrpSpPr>
          <p:nvPr/>
        </p:nvGrpSpPr>
        <p:grpSpPr bwMode="auto">
          <a:xfrm>
            <a:off x="346472" y="634603"/>
            <a:ext cx="2614613" cy="232172"/>
            <a:chOff x="0" y="0"/>
            <a:chExt cx="3275216" cy="291392"/>
          </a:xfrm>
        </p:grpSpPr>
        <p:sp>
          <p:nvSpPr>
            <p:cNvPr id="96"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97"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8"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99"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0"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grpSp>
        <p:nvGrpSpPr>
          <p:cNvPr id="30" name="组合 29">
            <a:extLst>
              <a:ext uri="{FF2B5EF4-FFF2-40B4-BE49-F238E27FC236}">
                <a16:creationId xmlns:a16="http://schemas.microsoft.com/office/drawing/2014/main" id="{CB47A213-05B1-4AEE-AD1C-E1BF7AB0B7AE}"/>
              </a:ext>
            </a:extLst>
          </p:cNvPr>
          <p:cNvGrpSpPr>
            <a:grpSpLocks/>
          </p:cNvGrpSpPr>
          <p:nvPr/>
        </p:nvGrpSpPr>
        <p:grpSpPr bwMode="auto">
          <a:xfrm>
            <a:off x="321031" y="1179105"/>
            <a:ext cx="1552125" cy="3218953"/>
            <a:chOff x="839089" y="1015825"/>
            <a:chExt cx="4688114" cy="4877531"/>
          </a:xfrm>
        </p:grpSpPr>
        <p:grpSp>
          <p:nvGrpSpPr>
            <p:cNvPr id="31" name="组合 4">
              <a:extLst>
                <a:ext uri="{FF2B5EF4-FFF2-40B4-BE49-F238E27FC236}">
                  <a16:creationId xmlns:a16="http://schemas.microsoft.com/office/drawing/2014/main" id="{94A6D4BA-406C-4660-857E-30E49B7206A2}"/>
                </a:ext>
              </a:extLst>
            </p:cNvPr>
            <p:cNvGrpSpPr>
              <a:grpSpLocks/>
            </p:cNvGrpSpPr>
            <p:nvPr/>
          </p:nvGrpSpPr>
          <p:grpSpPr bwMode="auto">
            <a:xfrm rot="-297887">
              <a:off x="2313380" y="1015825"/>
              <a:ext cx="1482151" cy="1487649"/>
              <a:chOff x="3130077" y="1143064"/>
              <a:chExt cx="1735225" cy="1741663"/>
            </a:xfrm>
          </p:grpSpPr>
          <p:cxnSp>
            <p:nvCxnSpPr>
              <p:cNvPr id="33" name="直接连接符 32">
                <a:extLst>
                  <a:ext uri="{FF2B5EF4-FFF2-40B4-BE49-F238E27FC236}">
                    <a16:creationId xmlns:a16="http://schemas.microsoft.com/office/drawing/2014/main" id="{BC3AEAC2-C9C3-495C-B9E5-22E1C1F7B03D}"/>
                  </a:ext>
                </a:extLst>
              </p:cNvPr>
              <p:cNvCxnSpPr>
                <a:endCxn id="35"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34" name="直接连接符 33">
                <a:extLst>
                  <a:ext uri="{FF2B5EF4-FFF2-40B4-BE49-F238E27FC236}">
                    <a16:creationId xmlns:a16="http://schemas.microsoft.com/office/drawing/2014/main" id="{7D05BB41-EED1-47E6-A9FB-2721C86DC7CB}"/>
                  </a:ext>
                </a:extLst>
              </p:cNvPr>
              <p:cNvCxnSpPr>
                <a:stCxn id="35"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35" name="椭圆 8">
                <a:extLst>
                  <a:ext uri="{FF2B5EF4-FFF2-40B4-BE49-F238E27FC236}">
                    <a16:creationId xmlns:a16="http://schemas.microsoft.com/office/drawing/2014/main" id="{1D4294AA-1962-4D46-8C06-2D5C4C60724B}"/>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32" name="矩形 31">
              <a:extLst>
                <a:ext uri="{FF2B5EF4-FFF2-40B4-BE49-F238E27FC236}">
                  <a16:creationId xmlns:a16="http://schemas.microsoft.com/office/drawing/2014/main" id="{77CEC2F8-080D-4DCF-B8E9-5AD948F9AFB0}"/>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36" name="文本框 18">
            <a:extLst>
              <a:ext uri="{FF2B5EF4-FFF2-40B4-BE49-F238E27FC236}">
                <a16:creationId xmlns:a16="http://schemas.microsoft.com/office/drawing/2014/main" id="{5E2C88EE-116D-4C85-B7DC-22B840278333}"/>
              </a:ext>
            </a:extLst>
          </p:cNvPr>
          <p:cNvSpPr txBox="1">
            <a:spLocks noChangeArrowheads="1"/>
          </p:cNvSpPr>
          <p:nvPr/>
        </p:nvSpPr>
        <p:spPr bwMode="auto">
          <a:xfrm>
            <a:off x="404534" y="2279555"/>
            <a:ext cx="1424483"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对数据集的预处理花费了大量时间，如果有时间和机会可以尝试</a:t>
            </a:r>
            <a:r>
              <a:rPr lang="en-US" altLang="zh-CN" sz="1800" dirty="0">
                <a:solidFill>
                  <a:schemeClr val="bg1"/>
                </a:solidFill>
                <a:latin typeface="Segoe UI Semilight" pitchFamily="34" charset="0"/>
                <a:ea typeface="微软雅黑" pitchFamily="34" charset="-122"/>
                <a:cs typeface="Segoe UI Semilight" pitchFamily="34" charset="0"/>
              </a:rPr>
              <a:t>PCA</a:t>
            </a:r>
            <a:r>
              <a:rPr lang="zh-CN" altLang="en-US" sz="1800" dirty="0">
                <a:solidFill>
                  <a:schemeClr val="bg1"/>
                </a:solidFill>
                <a:latin typeface="Segoe UI Semilight" pitchFamily="34" charset="0"/>
                <a:ea typeface="微软雅黑" pitchFamily="34" charset="-122"/>
                <a:cs typeface="Segoe UI Semilight" pitchFamily="34" charset="0"/>
              </a:rPr>
              <a:t>等降维算法</a:t>
            </a:r>
          </a:p>
        </p:txBody>
      </p:sp>
      <p:grpSp>
        <p:nvGrpSpPr>
          <p:cNvPr id="37" name="组合 36">
            <a:extLst>
              <a:ext uri="{FF2B5EF4-FFF2-40B4-BE49-F238E27FC236}">
                <a16:creationId xmlns:a16="http://schemas.microsoft.com/office/drawing/2014/main" id="{E8726483-4DFB-4F58-93BE-E3E4EE679A99}"/>
              </a:ext>
            </a:extLst>
          </p:cNvPr>
          <p:cNvGrpSpPr>
            <a:grpSpLocks/>
          </p:cNvGrpSpPr>
          <p:nvPr/>
        </p:nvGrpSpPr>
        <p:grpSpPr bwMode="auto">
          <a:xfrm>
            <a:off x="7171547" y="1187630"/>
            <a:ext cx="1552125" cy="3213802"/>
            <a:chOff x="839089" y="1015825"/>
            <a:chExt cx="4688114" cy="4877531"/>
          </a:xfrm>
        </p:grpSpPr>
        <p:grpSp>
          <p:nvGrpSpPr>
            <p:cNvPr id="38" name="组合 4">
              <a:extLst>
                <a:ext uri="{FF2B5EF4-FFF2-40B4-BE49-F238E27FC236}">
                  <a16:creationId xmlns:a16="http://schemas.microsoft.com/office/drawing/2014/main" id="{2F475A18-0B6B-4721-A0CF-DC57D09C58CD}"/>
                </a:ext>
              </a:extLst>
            </p:cNvPr>
            <p:cNvGrpSpPr>
              <a:grpSpLocks/>
            </p:cNvGrpSpPr>
            <p:nvPr/>
          </p:nvGrpSpPr>
          <p:grpSpPr bwMode="auto">
            <a:xfrm rot="-297887">
              <a:off x="2313380" y="1015825"/>
              <a:ext cx="1482151" cy="1487649"/>
              <a:chOff x="3130077" y="1143064"/>
              <a:chExt cx="1735225" cy="1741663"/>
            </a:xfrm>
          </p:grpSpPr>
          <p:cxnSp>
            <p:nvCxnSpPr>
              <p:cNvPr id="40" name="直接连接符 39">
                <a:extLst>
                  <a:ext uri="{FF2B5EF4-FFF2-40B4-BE49-F238E27FC236}">
                    <a16:creationId xmlns:a16="http://schemas.microsoft.com/office/drawing/2014/main" id="{E310D78C-20E3-4D38-9566-7691C312A6C9}"/>
                  </a:ext>
                </a:extLst>
              </p:cNvPr>
              <p:cNvCxnSpPr>
                <a:endCxn id="42"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41" name="直接连接符 40">
                <a:extLst>
                  <a:ext uri="{FF2B5EF4-FFF2-40B4-BE49-F238E27FC236}">
                    <a16:creationId xmlns:a16="http://schemas.microsoft.com/office/drawing/2014/main" id="{69D78B9B-9E90-405D-9AA1-59D8C3D712BE}"/>
                  </a:ext>
                </a:extLst>
              </p:cNvPr>
              <p:cNvCxnSpPr>
                <a:stCxn id="42"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42" name="椭圆 8">
                <a:extLst>
                  <a:ext uri="{FF2B5EF4-FFF2-40B4-BE49-F238E27FC236}">
                    <a16:creationId xmlns:a16="http://schemas.microsoft.com/office/drawing/2014/main" id="{1BC9CE1F-488E-4DD0-8AE9-A2D6935E84B2}"/>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39" name="矩形 38">
              <a:extLst>
                <a:ext uri="{FF2B5EF4-FFF2-40B4-BE49-F238E27FC236}">
                  <a16:creationId xmlns:a16="http://schemas.microsoft.com/office/drawing/2014/main" id="{3FDFF1E2-D0A6-4386-B04A-B9097AE3E2FF}"/>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43" name="文本框 18">
            <a:extLst>
              <a:ext uri="{FF2B5EF4-FFF2-40B4-BE49-F238E27FC236}">
                <a16:creationId xmlns:a16="http://schemas.microsoft.com/office/drawing/2014/main" id="{72D650E6-CB50-41AC-93DD-A07857DCCC41}"/>
              </a:ext>
            </a:extLst>
          </p:cNvPr>
          <p:cNvSpPr txBox="1">
            <a:spLocks noChangeArrowheads="1"/>
          </p:cNvSpPr>
          <p:nvPr/>
        </p:nvSpPr>
        <p:spPr bwMode="auto">
          <a:xfrm>
            <a:off x="7187341" y="2130126"/>
            <a:ext cx="155212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微软雅黑" pitchFamily="34" charset="-122"/>
                <a:ea typeface="微软雅黑" pitchFamily="34" charset="-122"/>
              </a:rPr>
              <a:t>使用</a:t>
            </a:r>
            <a:r>
              <a:rPr lang="en-US" altLang="zh-CN" sz="1800" b="1" dirty="0" err="1">
                <a:solidFill>
                  <a:schemeClr val="bg1"/>
                </a:solidFill>
                <a:latin typeface="微软雅黑" pitchFamily="34" charset="-122"/>
                <a:ea typeface="微软雅黑" pitchFamily="34" charset="-122"/>
              </a:rPr>
              <a:t>Nltk</a:t>
            </a:r>
            <a:r>
              <a:rPr lang="zh-CN" altLang="en-US" sz="1800" b="1" dirty="0">
                <a:solidFill>
                  <a:schemeClr val="bg1"/>
                </a:solidFill>
                <a:latin typeface="微软雅黑" pitchFamily="34" charset="-122"/>
                <a:ea typeface="微软雅黑" pitchFamily="34" charset="-122"/>
              </a:rPr>
              <a:t>分词</a:t>
            </a:r>
            <a:r>
              <a:rPr lang="zh-CN" altLang="en-US" sz="1800" dirty="0">
                <a:solidFill>
                  <a:schemeClr val="bg1"/>
                </a:solidFill>
                <a:latin typeface="微软雅黑" pitchFamily="34" charset="-122"/>
                <a:ea typeface="微软雅黑" pitchFamily="34" charset="-122"/>
              </a:rPr>
              <a:t>值只提取了</a:t>
            </a:r>
            <a:r>
              <a:rPr lang="zh-CN" altLang="en-US" sz="1800" dirty="0">
                <a:solidFill>
                  <a:schemeClr val="bg1"/>
                </a:solidFill>
                <a:latin typeface="Segoe UI Semilight" pitchFamily="34" charset="0"/>
                <a:ea typeface="微软雅黑" pitchFamily="34" charset="-122"/>
                <a:cs typeface="Segoe UI Semilight" pitchFamily="34" charset="0"/>
              </a:rPr>
              <a:t>英文技术名词，中文名词复杂且难以提取，可以尝试更好的</a:t>
            </a:r>
            <a:r>
              <a:rPr lang="en-US" altLang="zh-CN" sz="1800" dirty="0">
                <a:solidFill>
                  <a:schemeClr val="bg1"/>
                </a:solidFill>
                <a:latin typeface="Segoe UI Semilight" pitchFamily="34" charset="0"/>
                <a:ea typeface="微软雅黑" pitchFamily="34" charset="-122"/>
                <a:cs typeface="Segoe UI Semilight" pitchFamily="34" charset="0"/>
              </a:rPr>
              <a:t>NLP</a:t>
            </a:r>
            <a:r>
              <a:rPr lang="zh-CN" altLang="en-US" sz="1800" dirty="0">
                <a:solidFill>
                  <a:schemeClr val="bg1"/>
                </a:solidFill>
                <a:latin typeface="Segoe UI Semilight" pitchFamily="34" charset="0"/>
                <a:ea typeface="微软雅黑" pitchFamily="34" charset="-122"/>
                <a:cs typeface="Segoe UI Semilight" pitchFamily="34" charset="0"/>
              </a:rPr>
              <a:t>工具</a:t>
            </a:r>
          </a:p>
        </p:txBody>
      </p:sp>
      <p:grpSp>
        <p:nvGrpSpPr>
          <p:cNvPr id="58" name="组合 57">
            <a:extLst>
              <a:ext uri="{FF2B5EF4-FFF2-40B4-BE49-F238E27FC236}">
                <a16:creationId xmlns:a16="http://schemas.microsoft.com/office/drawing/2014/main" id="{4E2F7A71-E736-4512-9676-377FD1671AD0}"/>
              </a:ext>
            </a:extLst>
          </p:cNvPr>
          <p:cNvGrpSpPr>
            <a:grpSpLocks/>
          </p:cNvGrpSpPr>
          <p:nvPr/>
        </p:nvGrpSpPr>
        <p:grpSpPr bwMode="auto">
          <a:xfrm>
            <a:off x="4955725" y="1184256"/>
            <a:ext cx="1552125" cy="3213802"/>
            <a:chOff x="839089" y="1015825"/>
            <a:chExt cx="4688114" cy="4877531"/>
          </a:xfrm>
        </p:grpSpPr>
        <p:grpSp>
          <p:nvGrpSpPr>
            <p:cNvPr id="59" name="组合 4">
              <a:extLst>
                <a:ext uri="{FF2B5EF4-FFF2-40B4-BE49-F238E27FC236}">
                  <a16:creationId xmlns:a16="http://schemas.microsoft.com/office/drawing/2014/main" id="{34B7FFC9-9DB0-447F-A4D1-589FFA02F538}"/>
                </a:ext>
              </a:extLst>
            </p:cNvPr>
            <p:cNvGrpSpPr>
              <a:grpSpLocks/>
            </p:cNvGrpSpPr>
            <p:nvPr/>
          </p:nvGrpSpPr>
          <p:grpSpPr bwMode="auto">
            <a:xfrm rot="-297887">
              <a:off x="2313380" y="1015825"/>
              <a:ext cx="1482151" cy="1487649"/>
              <a:chOff x="3130077" y="1143064"/>
              <a:chExt cx="1735225" cy="1741663"/>
            </a:xfrm>
          </p:grpSpPr>
          <p:cxnSp>
            <p:nvCxnSpPr>
              <p:cNvPr id="61" name="直接连接符 60">
                <a:extLst>
                  <a:ext uri="{FF2B5EF4-FFF2-40B4-BE49-F238E27FC236}">
                    <a16:creationId xmlns:a16="http://schemas.microsoft.com/office/drawing/2014/main" id="{BE92D363-04DB-4797-A542-3F8EBE018CBF}"/>
                  </a:ext>
                </a:extLst>
              </p:cNvPr>
              <p:cNvCxnSpPr>
                <a:endCxn id="63"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62" name="直接连接符 61">
                <a:extLst>
                  <a:ext uri="{FF2B5EF4-FFF2-40B4-BE49-F238E27FC236}">
                    <a16:creationId xmlns:a16="http://schemas.microsoft.com/office/drawing/2014/main" id="{A2D6046F-5981-404E-8319-04F55358DF15}"/>
                  </a:ext>
                </a:extLst>
              </p:cNvPr>
              <p:cNvCxnSpPr>
                <a:stCxn id="63"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63" name="椭圆 8">
                <a:extLst>
                  <a:ext uri="{FF2B5EF4-FFF2-40B4-BE49-F238E27FC236}">
                    <a16:creationId xmlns:a16="http://schemas.microsoft.com/office/drawing/2014/main" id="{D998B5DD-8C65-487B-AB2E-0136FB8482CE}"/>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60" name="矩形 59">
              <a:extLst>
                <a:ext uri="{FF2B5EF4-FFF2-40B4-BE49-F238E27FC236}">
                  <a16:creationId xmlns:a16="http://schemas.microsoft.com/office/drawing/2014/main" id="{D514CCFE-CE2E-47BF-8AE5-A5C7900952AE}"/>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73" name="文本框 18">
            <a:extLst>
              <a:ext uri="{FF2B5EF4-FFF2-40B4-BE49-F238E27FC236}">
                <a16:creationId xmlns:a16="http://schemas.microsoft.com/office/drawing/2014/main" id="{D6158FE8-5AF7-4A0B-9212-6B63041BFD64}"/>
              </a:ext>
            </a:extLst>
          </p:cNvPr>
          <p:cNvSpPr txBox="1">
            <a:spLocks noChangeArrowheads="1"/>
          </p:cNvSpPr>
          <p:nvPr/>
        </p:nvSpPr>
        <p:spPr bwMode="auto">
          <a:xfrm>
            <a:off x="4926299" y="2191972"/>
            <a:ext cx="1702250"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在给用户推荐职业时只使用了欧氏距离，可以尝试使用神经网络等训练出更精确的模型</a:t>
            </a:r>
          </a:p>
        </p:txBody>
      </p:sp>
      <p:grpSp>
        <p:nvGrpSpPr>
          <p:cNvPr id="74" name="组合 73">
            <a:extLst>
              <a:ext uri="{FF2B5EF4-FFF2-40B4-BE49-F238E27FC236}">
                <a16:creationId xmlns:a16="http://schemas.microsoft.com/office/drawing/2014/main" id="{1EB4B682-0499-4E47-8A59-6174FA92B3A1}"/>
              </a:ext>
            </a:extLst>
          </p:cNvPr>
          <p:cNvGrpSpPr>
            <a:grpSpLocks/>
          </p:cNvGrpSpPr>
          <p:nvPr/>
        </p:nvGrpSpPr>
        <p:grpSpPr bwMode="auto">
          <a:xfrm>
            <a:off x="2623665" y="1173929"/>
            <a:ext cx="1552125" cy="3213802"/>
            <a:chOff x="839089" y="1015825"/>
            <a:chExt cx="4688114" cy="4877531"/>
          </a:xfrm>
        </p:grpSpPr>
        <p:grpSp>
          <p:nvGrpSpPr>
            <p:cNvPr id="75" name="组合 4">
              <a:extLst>
                <a:ext uri="{FF2B5EF4-FFF2-40B4-BE49-F238E27FC236}">
                  <a16:creationId xmlns:a16="http://schemas.microsoft.com/office/drawing/2014/main" id="{943965BE-7110-41F9-A895-EF4DD6BB5C9A}"/>
                </a:ext>
              </a:extLst>
            </p:cNvPr>
            <p:cNvGrpSpPr>
              <a:grpSpLocks/>
            </p:cNvGrpSpPr>
            <p:nvPr/>
          </p:nvGrpSpPr>
          <p:grpSpPr bwMode="auto">
            <a:xfrm rot="-297887">
              <a:off x="2313380" y="1015825"/>
              <a:ext cx="1482151" cy="1487649"/>
              <a:chOff x="3130077" y="1143064"/>
              <a:chExt cx="1735225" cy="1741663"/>
            </a:xfrm>
          </p:grpSpPr>
          <p:cxnSp>
            <p:nvCxnSpPr>
              <p:cNvPr id="77" name="直接连接符 76">
                <a:extLst>
                  <a:ext uri="{FF2B5EF4-FFF2-40B4-BE49-F238E27FC236}">
                    <a16:creationId xmlns:a16="http://schemas.microsoft.com/office/drawing/2014/main" id="{A85BB405-C249-458A-B88F-CD9B4C49E927}"/>
                  </a:ext>
                </a:extLst>
              </p:cNvPr>
              <p:cNvCxnSpPr>
                <a:endCxn id="88"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78" name="直接连接符 77">
                <a:extLst>
                  <a:ext uri="{FF2B5EF4-FFF2-40B4-BE49-F238E27FC236}">
                    <a16:creationId xmlns:a16="http://schemas.microsoft.com/office/drawing/2014/main" id="{D38D3391-99E5-4B51-A65A-5BC467332AA1}"/>
                  </a:ext>
                </a:extLst>
              </p:cNvPr>
              <p:cNvCxnSpPr>
                <a:stCxn id="88"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88" name="椭圆 8">
                <a:extLst>
                  <a:ext uri="{FF2B5EF4-FFF2-40B4-BE49-F238E27FC236}">
                    <a16:creationId xmlns:a16="http://schemas.microsoft.com/office/drawing/2014/main" id="{81EF803D-F303-4975-B77F-E8E1A57E6E8D}"/>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76" name="矩形 75">
              <a:extLst>
                <a:ext uri="{FF2B5EF4-FFF2-40B4-BE49-F238E27FC236}">
                  <a16:creationId xmlns:a16="http://schemas.microsoft.com/office/drawing/2014/main" id="{14E55C27-9BCD-42BC-ADCE-40AD47416B95}"/>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89" name="文本框 18">
            <a:extLst>
              <a:ext uri="{FF2B5EF4-FFF2-40B4-BE49-F238E27FC236}">
                <a16:creationId xmlns:a16="http://schemas.microsoft.com/office/drawing/2014/main" id="{60777ED5-3022-46DD-A030-2D24349A4A8F}"/>
              </a:ext>
            </a:extLst>
          </p:cNvPr>
          <p:cNvSpPr txBox="1">
            <a:spLocks noChangeArrowheads="1"/>
          </p:cNvSpPr>
          <p:nvPr/>
        </p:nvSpPr>
        <p:spPr bwMode="auto">
          <a:xfrm>
            <a:off x="2690215" y="2116425"/>
            <a:ext cx="1541574"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dirty="0">
                <a:solidFill>
                  <a:schemeClr val="bg1"/>
                </a:solidFill>
                <a:latin typeface="Segoe UI Semilight" pitchFamily="34" charset="0"/>
                <a:ea typeface="微软雅黑" pitchFamily="34" charset="-122"/>
                <a:cs typeface="Segoe UI Semilight" pitchFamily="34" charset="0"/>
              </a:rPr>
              <a:t>集群运行参数难以调整，为提高分布式运行效率，在跑最大数据集时爆栈，调试很久才正常</a:t>
            </a:r>
          </a:p>
        </p:txBody>
      </p:sp>
    </p:spTree>
    <p:extLst>
      <p:ext uri="{BB962C8B-B14F-4D97-AF65-F5344CB8AC3E}">
        <p14:creationId xmlns:p14="http://schemas.microsoft.com/office/powerpoint/2010/main" val="2943823841"/>
      </p:ext>
    </p:extLst>
  </p:cSld>
  <p:clrMapOvr>
    <a:masterClrMapping/>
  </p:clrMapOvr>
  <mc:AlternateContent xmlns:mc="http://schemas.openxmlformats.org/markup-compatibility/2006" xmlns:p14="http://schemas.microsoft.com/office/powerpoint/2010/main">
    <mc:Choice Requires="p14">
      <p:transition spd="slow" p14:dur="1600" advTm="8000">
        <p14:gallery dir="l"/>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94"/>
                                        </p:tgtEl>
                                        <p:attrNameLst>
                                          <p:attrName>style.visibility</p:attrName>
                                        </p:attrNameLst>
                                      </p:cBhvr>
                                      <p:to>
                                        <p:strVal val="visible"/>
                                      </p:to>
                                    </p:set>
                                    <p:anim by="(-#ppt_w*2)" calcmode="lin" valueType="num">
                                      <p:cBhvr rctx="PPT">
                                        <p:cTn id="11" dur="500" autoRev="1" fill="hold">
                                          <p:stCondLst>
                                            <p:cond delay="0"/>
                                          </p:stCondLst>
                                        </p:cTn>
                                        <p:tgtEl>
                                          <p:spTgt spid="94"/>
                                        </p:tgtEl>
                                        <p:attrNameLst>
                                          <p:attrName>ppt_w</p:attrName>
                                        </p:attrNameLst>
                                      </p:cBhvr>
                                    </p:anim>
                                    <p:anim by="(#ppt_w*0.50)" calcmode="lin" valueType="num">
                                      <p:cBhvr>
                                        <p:cTn id="12" dur="500" decel="50000" autoRev="1" fill="hold">
                                          <p:stCondLst>
                                            <p:cond delay="0"/>
                                          </p:stCondLst>
                                        </p:cTn>
                                        <p:tgtEl>
                                          <p:spTgt spid="94"/>
                                        </p:tgtEl>
                                        <p:attrNameLst>
                                          <p:attrName>ppt_x</p:attrName>
                                        </p:attrNameLst>
                                      </p:cBhvr>
                                    </p:anim>
                                    <p:anim from="(-#ppt_h/2)" to="(#ppt_y)" calcmode="lin" valueType="num">
                                      <p:cBhvr>
                                        <p:cTn id="13" dur="1000" fill="hold">
                                          <p:stCondLst>
                                            <p:cond delay="0"/>
                                          </p:stCondLst>
                                        </p:cTn>
                                        <p:tgtEl>
                                          <p:spTgt spid="94"/>
                                        </p:tgtEl>
                                        <p:attrNameLst>
                                          <p:attrName>ppt_y</p:attrName>
                                        </p:attrNameLst>
                                      </p:cBhvr>
                                    </p:anim>
                                    <p:animRot by="21600000">
                                      <p:cBhvr>
                                        <p:cTn id="14" dur="1000" fill="hold">
                                          <p:stCondLst>
                                            <p:cond delay="0"/>
                                          </p:stCondLst>
                                        </p:cTn>
                                        <p:tgtEl>
                                          <p:spTgt spid="94"/>
                                        </p:tgtEl>
                                        <p:attrNameLst>
                                          <p:attrName>r</p:attrName>
                                        </p:attrNameLst>
                                      </p:cBhvr>
                                    </p:animRot>
                                  </p:childTnLst>
                                </p:cTn>
                              </p:par>
                              <p:par>
                                <p:cTn id="15" presetID="53" presetClass="entr" presetSubtype="16"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53" presetClass="entr" presetSubtype="16" fill="hold"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53" presetClass="entr" presetSubtype="16"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anim calcmode="lin" valueType="num">
                                      <p:cBhvr>
                                        <p:cTn id="27" dur="500" fill="hold"/>
                                        <p:tgtEl>
                                          <p:spTgt spid="58"/>
                                        </p:tgtEl>
                                        <p:attrNameLst>
                                          <p:attrName>ppt_w</p:attrName>
                                        </p:attrNameLst>
                                      </p:cBhvr>
                                      <p:tavLst>
                                        <p:tav tm="0">
                                          <p:val>
                                            <p:fltVal val="0"/>
                                          </p:val>
                                        </p:tav>
                                        <p:tav tm="100000">
                                          <p:val>
                                            <p:strVal val="#ppt_w"/>
                                          </p:val>
                                        </p:tav>
                                      </p:tavLst>
                                    </p:anim>
                                    <p:anim calcmode="lin" valueType="num">
                                      <p:cBhvr>
                                        <p:cTn id="28" dur="500" fill="hold"/>
                                        <p:tgtEl>
                                          <p:spTgt spid="58"/>
                                        </p:tgtEl>
                                        <p:attrNameLst>
                                          <p:attrName>ppt_h</p:attrName>
                                        </p:attrNameLst>
                                      </p:cBhvr>
                                      <p:tavLst>
                                        <p:tav tm="0">
                                          <p:val>
                                            <p:fltVal val="0"/>
                                          </p:val>
                                        </p:tav>
                                        <p:tav tm="100000">
                                          <p:val>
                                            <p:strVal val="#ppt_h"/>
                                          </p:val>
                                        </p:tav>
                                      </p:tavLst>
                                    </p:anim>
                                    <p:animEffect transition="in" filter="fade">
                                      <p:cBhvr>
                                        <p:cTn id="29" dur="500"/>
                                        <p:tgtEl>
                                          <p:spTgt spid="58"/>
                                        </p:tgtEl>
                                      </p:cBhvr>
                                    </p:animEffect>
                                  </p:childTnLst>
                                </p:cTn>
                              </p:par>
                              <p:par>
                                <p:cTn id="30" presetID="53" presetClass="entr" presetSubtype="16" fill="hold" nodeType="withEffect">
                                  <p:stCondLst>
                                    <p:cond delay="0"/>
                                  </p:stCondLst>
                                  <p:childTnLst>
                                    <p:set>
                                      <p:cBhvr>
                                        <p:cTn id="31" dur="1" fill="hold">
                                          <p:stCondLst>
                                            <p:cond delay="0"/>
                                          </p:stCondLst>
                                        </p:cTn>
                                        <p:tgtEl>
                                          <p:spTgt spid="74"/>
                                        </p:tgtEl>
                                        <p:attrNameLst>
                                          <p:attrName>style.visibility</p:attrName>
                                        </p:attrNameLst>
                                      </p:cBhvr>
                                      <p:to>
                                        <p:strVal val="visible"/>
                                      </p:to>
                                    </p:set>
                                    <p:anim calcmode="lin" valueType="num">
                                      <p:cBhvr>
                                        <p:cTn id="32" dur="500" fill="hold"/>
                                        <p:tgtEl>
                                          <p:spTgt spid="74"/>
                                        </p:tgtEl>
                                        <p:attrNameLst>
                                          <p:attrName>ppt_w</p:attrName>
                                        </p:attrNameLst>
                                      </p:cBhvr>
                                      <p:tavLst>
                                        <p:tav tm="0">
                                          <p:val>
                                            <p:fltVal val="0"/>
                                          </p:val>
                                        </p:tav>
                                        <p:tav tm="100000">
                                          <p:val>
                                            <p:strVal val="#ppt_w"/>
                                          </p:val>
                                        </p:tav>
                                      </p:tavLst>
                                    </p:anim>
                                    <p:anim calcmode="lin" valueType="num">
                                      <p:cBhvr>
                                        <p:cTn id="33" dur="500" fill="hold"/>
                                        <p:tgtEl>
                                          <p:spTgt spid="74"/>
                                        </p:tgtEl>
                                        <p:attrNameLst>
                                          <p:attrName>ppt_h</p:attrName>
                                        </p:attrNameLst>
                                      </p:cBhvr>
                                      <p:tavLst>
                                        <p:tav tm="0">
                                          <p:val>
                                            <p:fltVal val="0"/>
                                          </p:val>
                                        </p:tav>
                                        <p:tav tm="100000">
                                          <p:val>
                                            <p:strVal val="#ppt_h"/>
                                          </p:val>
                                        </p:tav>
                                      </p:tavLst>
                                    </p:anim>
                                    <p:animEffect transition="in" filter="fade">
                                      <p:cBhvr>
                                        <p:cTn id="3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文本框 9"/>
          <p:cNvSpPr txBox="1">
            <a:spLocks noChangeArrowheads="1"/>
          </p:cNvSpPr>
          <p:nvPr/>
        </p:nvSpPr>
        <p:spPr bwMode="auto">
          <a:xfrm>
            <a:off x="2637235" y="2251472"/>
            <a:ext cx="4251722"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4500" b="1" dirty="0">
                <a:solidFill>
                  <a:schemeClr val="bg1"/>
                </a:solidFill>
                <a:latin typeface="微软雅黑" pitchFamily="34" charset="-122"/>
                <a:ea typeface="微软雅黑" pitchFamily="34" charset="-122"/>
              </a:rPr>
              <a:t>THANK  YOU </a:t>
            </a:r>
            <a:endParaRPr lang="zh-CN" altLang="en-US" sz="4500" b="1" dirty="0">
              <a:solidFill>
                <a:schemeClr val="bg1"/>
              </a:solidFill>
              <a:latin typeface="微软雅黑" pitchFamily="34" charset="-122"/>
              <a:ea typeface="微软雅黑" pitchFamily="34" charset="-122"/>
            </a:endParaRPr>
          </a:p>
        </p:txBody>
      </p:sp>
      <p:cxnSp>
        <p:nvCxnSpPr>
          <p:cNvPr id="30724" name="直接连接符 10"/>
          <p:cNvCxnSpPr>
            <a:cxnSpLocks noChangeShapeType="1"/>
          </p:cNvCxnSpPr>
          <p:nvPr/>
        </p:nvCxnSpPr>
        <p:spPr bwMode="auto">
          <a:xfrm>
            <a:off x="2720579" y="3013472"/>
            <a:ext cx="3695700"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30725" name="直接连接符 11"/>
          <p:cNvCxnSpPr>
            <a:cxnSpLocks noChangeShapeType="1"/>
          </p:cNvCxnSpPr>
          <p:nvPr/>
        </p:nvCxnSpPr>
        <p:spPr bwMode="auto">
          <a:xfrm>
            <a:off x="4649391" y="3150394"/>
            <a:ext cx="1766888"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spTree>
  </p:cSld>
  <p:clrMapOvr>
    <a:masterClrMapping/>
  </p:clrMapOvr>
  <mc:AlternateContent xmlns:mc="http://schemas.openxmlformats.org/markup-compatibility/2006" xmlns:p14="http://schemas.microsoft.com/office/powerpoint/2010/main">
    <mc:Choice Requires="p14">
      <p:transition spd="slow" p14:dur="4400" advTm="8000">
        <p14:honeycomb/>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50000"/>
                                  </p:iterate>
                                  <p:childTnLst>
                                    <p:set>
                                      <p:cBhvr>
                                        <p:cTn id="6" dur="1" fill="hold">
                                          <p:stCondLst>
                                            <p:cond delay="0"/>
                                          </p:stCondLst>
                                        </p:cTn>
                                        <p:tgtEl>
                                          <p:spTgt spid="30723"/>
                                        </p:tgtEl>
                                        <p:attrNameLst>
                                          <p:attrName>style.visibility</p:attrName>
                                        </p:attrNameLst>
                                      </p:cBhvr>
                                      <p:to>
                                        <p:strVal val="visible"/>
                                      </p:to>
                                    </p:set>
                                    <p:set>
                                      <p:cBhvr>
                                        <p:cTn id="7" dur="455" fill="hold">
                                          <p:stCondLst>
                                            <p:cond delay="0"/>
                                          </p:stCondLst>
                                        </p:cTn>
                                        <p:tgtEl>
                                          <p:spTgt spid="30723"/>
                                        </p:tgtEl>
                                        <p:attrNameLst>
                                          <p:attrName>style.rotation</p:attrName>
                                        </p:attrNameLst>
                                      </p:cBhvr>
                                      <p:to>
                                        <p:strVal val="-45.0"/>
                                      </p:to>
                                    </p:set>
                                    <p:anim calcmode="lin" valueType="num">
                                      <p:cBhvr>
                                        <p:cTn id="8" dur="455" fill="hold">
                                          <p:stCondLst>
                                            <p:cond delay="455"/>
                                          </p:stCondLst>
                                        </p:cTn>
                                        <p:tgtEl>
                                          <p:spTgt spid="30723"/>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30723"/>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30723"/>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30723"/>
                                        </p:tgtEl>
                                        <p:attrNameLst>
                                          <p:attrName>ppt_y</p:attrName>
                                        </p:attrNameLst>
                                      </p:cBhvr>
                                      <p:tavLst>
                                        <p:tav tm="0">
                                          <p:val>
                                            <p:strVal val="#ppt_y-(0.354*#ppt_w-0.172*#ppt_h)"/>
                                          </p:val>
                                        </p:tav>
                                        <p:tav tm="100000">
                                          <p:val>
                                            <p:strVal val="#ppt_y"/>
                                          </p:val>
                                        </p:tav>
                                      </p:tavLst>
                                    </p:anim>
                                  </p:childTnLst>
                                </p:cTn>
                              </p:par>
                            </p:childTnLst>
                          </p:cTn>
                        </p:par>
                        <p:par>
                          <p:cTn id="12" fill="hold">
                            <p:stCondLst>
                              <p:cond delay="4500"/>
                            </p:stCondLst>
                            <p:childTnLst>
                              <p:par>
                                <p:cTn id="13" presetID="22" presetClass="entr" presetSubtype="8" fill="hold" nodeType="afterEffect">
                                  <p:stCondLst>
                                    <p:cond delay="0"/>
                                  </p:stCondLst>
                                  <p:childTnLst>
                                    <p:set>
                                      <p:cBhvr>
                                        <p:cTn id="14" dur="1" fill="hold">
                                          <p:stCondLst>
                                            <p:cond delay="0"/>
                                          </p:stCondLst>
                                        </p:cTn>
                                        <p:tgtEl>
                                          <p:spTgt spid="30724"/>
                                        </p:tgtEl>
                                        <p:attrNameLst>
                                          <p:attrName>style.visibility</p:attrName>
                                        </p:attrNameLst>
                                      </p:cBhvr>
                                      <p:to>
                                        <p:strVal val="visible"/>
                                      </p:to>
                                    </p:set>
                                    <p:animEffect transition="in" filter="wipe(left)">
                                      <p:cBhvr>
                                        <p:cTn id="15" dur="500"/>
                                        <p:tgtEl>
                                          <p:spTgt spid="30724"/>
                                        </p:tgtEl>
                                      </p:cBhvr>
                                    </p:animEffect>
                                  </p:childTnLst>
                                </p:cTn>
                              </p:par>
                            </p:childTnLst>
                          </p:cTn>
                        </p:par>
                        <p:par>
                          <p:cTn id="16" fill="hold">
                            <p:stCondLst>
                              <p:cond delay="5000"/>
                            </p:stCondLst>
                            <p:childTnLst>
                              <p:par>
                                <p:cTn id="17" presetID="22" presetClass="entr" presetSubtype="2" fill="hold" nodeType="afterEffect">
                                  <p:stCondLst>
                                    <p:cond delay="0"/>
                                  </p:stCondLst>
                                  <p:childTnLst>
                                    <p:set>
                                      <p:cBhvr>
                                        <p:cTn id="18" dur="1" fill="hold">
                                          <p:stCondLst>
                                            <p:cond delay="0"/>
                                          </p:stCondLst>
                                        </p:cTn>
                                        <p:tgtEl>
                                          <p:spTgt spid="30725"/>
                                        </p:tgtEl>
                                        <p:attrNameLst>
                                          <p:attrName>style.visibility</p:attrName>
                                        </p:attrNameLst>
                                      </p:cBhvr>
                                      <p:to>
                                        <p:strVal val="visible"/>
                                      </p:to>
                                    </p:set>
                                    <p:animEffect transition="in" filter="wipe(right)">
                                      <p:cBhvr>
                                        <p:cTn id="19" dur="500"/>
                                        <p:tgtEl>
                                          <p:spTgt spid="307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场景与业务问题</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824706" y="1062540"/>
            <a:ext cx="768319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rPr>
              <a:t>在求职过程中，很多技术人员并不清楚自己适合什么职业方向，能去什么岗位，而面对的是茫茫的人才招聘市场，容易不知所措。</a:t>
            </a:r>
            <a:endParaRPr lang="en-US" altLang="zh-CN" sz="1600" dirty="0">
              <a:solidFill>
                <a:schemeClr val="bg1"/>
              </a:solidFill>
            </a:endParaRPr>
          </a:p>
          <a:p>
            <a:r>
              <a:rPr lang="zh-CN" altLang="en-US" sz="1600" dirty="0">
                <a:solidFill>
                  <a:schemeClr val="bg1"/>
                </a:solidFill>
              </a:rPr>
              <a:t>我们的目标是通过对岗位招聘的人才技术需求进行聚类，结合用户个人的情况，给出合适的职业岗位推荐。</a:t>
            </a:r>
            <a:endParaRPr lang="en-US" altLang="zh-CN" sz="1600" dirty="0">
              <a:solidFill>
                <a:schemeClr val="bg1"/>
              </a:solidFill>
            </a:endParaRPr>
          </a:p>
        </p:txBody>
      </p:sp>
      <p:grpSp>
        <p:nvGrpSpPr>
          <p:cNvPr id="72" name="组合 71">
            <a:extLst>
              <a:ext uri="{FF2B5EF4-FFF2-40B4-BE49-F238E27FC236}">
                <a16:creationId xmlns:a16="http://schemas.microsoft.com/office/drawing/2014/main" id="{0202B631-953D-4B8D-9621-A447CA5EB6F7}"/>
              </a:ext>
            </a:extLst>
          </p:cNvPr>
          <p:cNvGrpSpPr>
            <a:grpSpLocks/>
          </p:cNvGrpSpPr>
          <p:nvPr/>
        </p:nvGrpSpPr>
        <p:grpSpPr bwMode="auto">
          <a:xfrm>
            <a:off x="3485718" y="2677115"/>
            <a:ext cx="1958975" cy="1871663"/>
            <a:chOff x="3065829" y="2668267"/>
            <a:chExt cx="1872107" cy="1761728"/>
          </a:xfrm>
        </p:grpSpPr>
        <p:sp>
          <p:nvSpPr>
            <p:cNvPr id="74" name="椭圆 73">
              <a:extLst>
                <a:ext uri="{FF2B5EF4-FFF2-40B4-BE49-F238E27FC236}">
                  <a16:creationId xmlns:a16="http://schemas.microsoft.com/office/drawing/2014/main" id="{6594B9EA-0E4A-40A9-9D29-FFDC93F028C2}"/>
                </a:ext>
              </a:extLst>
            </p:cNvPr>
            <p:cNvSpPr/>
            <p:nvPr/>
          </p:nvSpPr>
          <p:spPr>
            <a:xfrm>
              <a:off x="3114376" y="2668267"/>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5" name="椭圆 74">
              <a:extLst>
                <a:ext uri="{FF2B5EF4-FFF2-40B4-BE49-F238E27FC236}">
                  <a16:creationId xmlns:a16="http://schemas.microsoft.com/office/drawing/2014/main" id="{A2C92C1A-907D-47E2-A92F-FD091D8AB4FE}"/>
                </a:ext>
              </a:extLst>
            </p:cNvPr>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6" name="椭圆 75">
              <a:extLst>
                <a:ext uri="{FF2B5EF4-FFF2-40B4-BE49-F238E27FC236}">
                  <a16:creationId xmlns:a16="http://schemas.microsoft.com/office/drawing/2014/main" id="{97973841-13C8-416A-B344-0C9D86DBD99B}"/>
                </a:ext>
              </a:extLst>
            </p:cNvPr>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7" name="椭圆 76">
              <a:extLst>
                <a:ext uri="{FF2B5EF4-FFF2-40B4-BE49-F238E27FC236}">
                  <a16:creationId xmlns:a16="http://schemas.microsoft.com/office/drawing/2014/main" id="{9EDC0AC4-517F-459A-8674-8A85100AE1FB}"/>
                </a:ext>
              </a:extLst>
            </p:cNvPr>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8" name="椭圆 77">
              <a:extLst>
                <a:ext uri="{FF2B5EF4-FFF2-40B4-BE49-F238E27FC236}">
                  <a16:creationId xmlns:a16="http://schemas.microsoft.com/office/drawing/2014/main" id="{EC8B9177-563D-4F66-8127-B843708B2459}"/>
                </a:ext>
              </a:extLst>
            </p:cNvPr>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79" name="椭圆 78">
              <a:extLst>
                <a:ext uri="{FF2B5EF4-FFF2-40B4-BE49-F238E27FC236}">
                  <a16:creationId xmlns:a16="http://schemas.microsoft.com/office/drawing/2014/main" id="{21708458-0A35-4007-ACD1-A7C5744F20B8}"/>
                </a:ext>
              </a:extLst>
            </p:cNvPr>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0" name="椭圆 79">
              <a:extLst>
                <a:ext uri="{FF2B5EF4-FFF2-40B4-BE49-F238E27FC236}">
                  <a16:creationId xmlns:a16="http://schemas.microsoft.com/office/drawing/2014/main" id="{F034EF18-B720-4B6B-904F-AA85ABC09382}"/>
                </a:ext>
              </a:extLst>
            </p:cNvPr>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nvGrpSpPr>
            <p:cNvPr id="81" name="组合 46">
              <a:extLst>
                <a:ext uri="{FF2B5EF4-FFF2-40B4-BE49-F238E27FC236}">
                  <a16:creationId xmlns:a16="http://schemas.microsoft.com/office/drawing/2014/main" id="{2F44566F-3D9F-4136-A304-7468F7C5890D}"/>
                </a:ext>
              </a:extLst>
            </p:cNvPr>
            <p:cNvGrpSpPr>
              <a:grpSpLocks/>
            </p:cNvGrpSpPr>
            <p:nvPr/>
          </p:nvGrpSpPr>
          <p:grpSpPr bwMode="auto">
            <a:xfrm>
              <a:off x="3269294" y="2943617"/>
              <a:ext cx="1465544" cy="1202498"/>
              <a:chOff x="3269294" y="2943617"/>
              <a:chExt cx="1465544" cy="1202498"/>
            </a:xfrm>
          </p:grpSpPr>
          <p:sp>
            <p:nvSpPr>
              <p:cNvPr id="82" name="任意多边形 33">
                <a:extLst>
                  <a:ext uri="{FF2B5EF4-FFF2-40B4-BE49-F238E27FC236}">
                    <a16:creationId xmlns:a16="http://schemas.microsoft.com/office/drawing/2014/main" id="{2A1E6223-1A4E-4773-B344-B3CC3DB5131A}"/>
                  </a:ext>
                </a:extLst>
              </p:cNvPr>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3" name="任意多边形 34">
                <a:extLst>
                  <a:ext uri="{FF2B5EF4-FFF2-40B4-BE49-F238E27FC236}">
                    <a16:creationId xmlns:a16="http://schemas.microsoft.com/office/drawing/2014/main" id="{CC66235D-0CE8-4CA1-9EF0-F4A19838F441}"/>
                  </a:ext>
                </a:extLst>
              </p:cNvPr>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4" name="任意多边形 35">
                <a:extLst>
                  <a:ext uri="{FF2B5EF4-FFF2-40B4-BE49-F238E27FC236}">
                    <a16:creationId xmlns:a16="http://schemas.microsoft.com/office/drawing/2014/main" id="{8CCB4C75-245D-4DAF-A303-C6B447E2B39A}"/>
                  </a:ext>
                </a:extLst>
              </p:cNvPr>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5" name="任意多边形 36">
                <a:extLst>
                  <a:ext uri="{FF2B5EF4-FFF2-40B4-BE49-F238E27FC236}">
                    <a16:creationId xmlns:a16="http://schemas.microsoft.com/office/drawing/2014/main" id="{3939A7FE-FC60-4201-9278-B680E0E43CE8}"/>
                  </a:ext>
                </a:extLst>
              </p:cNvPr>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6" name="任意多边形 37">
                <a:extLst>
                  <a:ext uri="{FF2B5EF4-FFF2-40B4-BE49-F238E27FC236}">
                    <a16:creationId xmlns:a16="http://schemas.microsoft.com/office/drawing/2014/main" id="{51702717-257A-4EB5-9D5A-71E70C00C872}"/>
                  </a:ext>
                </a:extLst>
              </p:cNvPr>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7" name="任意多边形 38">
                <a:extLst>
                  <a:ext uri="{FF2B5EF4-FFF2-40B4-BE49-F238E27FC236}">
                    <a16:creationId xmlns:a16="http://schemas.microsoft.com/office/drawing/2014/main" id="{464B5C28-35C2-4CFF-A5D1-4067AA0D6203}"/>
                  </a:ext>
                </a:extLst>
              </p:cNvPr>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grpSp>
      <p:grpSp>
        <p:nvGrpSpPr>
          <p:cNvPr id="88" name="组合 87">
            <a:extLst>
              <a:ext uri="{FF2B5EF4-FFF2-40B4-BE49-F238E27FC236}">
                <a16:creationId xmlns:a16="http://schemas.microsoft.com/office/drawing/2014/main" id="{1568C542-B677-4145-BCE1-37CBEE214DBB}"/>
              </a:ext>
            </a:extLst>
          </p:cNvPr>
          <p:cNvGrpSpPr>
            <a:grpSpLocks/>
          </p:cNvGrpSpPr>
          <p:nvPr/>
        </p:nvGrpSpPr>
        <p:grpSpPr bwMode="auto">
          <a:xfrm>
            <a:off x="3968319" y="3116853"/>
            <a:ext cx="1051501" cy="993775"/>
            <a:chOff x="3254772" y="2872916"/>
            <a:chExt cx="1004928" cy="936104"/>
          </a:xfrm>
        </p:grpSpPr>
        <p:sp>
          <p:nvSpPr>
            <p:cNvPr id="89" name="椭圆 88">
              <a:extLst>
                <a:ext uri="{FF2B5EF4-FFF2-40B4-BE49-F238E27FC236}">
                  <a16:creationId xmlns:a16="http://schemas.microsoft.com/office/drawing/2014/main" id="{896E844B-59FC-4A9C-B0C3-90770FF4AF10}"/>
                </a:ext>
              </a:extLst>
            </p:cNvPr>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90" name="矩形 58">
              <a:extLst>
                <a:ext uri="{FF2B5EF4-FFF2-40B4-BE49-F238E27FC236}">
                  <a16:creationId xmlns:a16="http://schemas.microsoft.com/office/drawing/2014/main" id="{3BAFBC78-1429-444A-8C4C-4DB59E2851A1}"/>
                </a:ext>
              </a:extLst>
            </p:cNvPr>
            <p:cNvSpPr>
              <a:spLocks noChangeArrowheads="1"/>
            </p:cNvSpPr>
            <p:nvPr/>
          </p:nvSpPr>
          <p:spPr bwMode="auto">
            <a:xfrm>
              <a:off x="3292700" y="3196239"/>
              <a:ext cx="967000" cy="304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500" dirty="0">
                  <a:solidFill>
                    <a:schemeClr val="bg1"/>
                  </a:solidFill>
                  <a:latin typeface="微软雅黑" pitchFamily="34" charset="-122"/>
                  <a:ea typeface="微软雅黑" pitchFamily="34" charset="-122"/>
                </a:rPr>
                <a:t>招聘信息</a:t>
              </a:r>
              <a:r>
                <a:rPr lang="en-US" altLang="zh-CN" sz="1500" dirty="0">
                  <a:solidFill>
                    <a:schemeClr val="bg1"/>
                  </a:solidFill>
                  <a:latin typeface="微软雅黑" pitchFamily="34" charset="-122"/>
                  <a:ea typeface="微软雅黑" pitchFamily="34" charset="-122"/>
                </a:rPr>
                <a:t> </a:t>
              </a:r>
              <a:endParaRPr lang="zh-CN" altLang="en-US" sz="1500" dirty="0">
                <a:solidFill>
                  <a:schemeClr val="bg1"/>
                </a:solidFill>
                <a:latin typeface="微软雅黑" pitchFamily="34" charset="-122"/>
                <a:ea typeface="微软雅黑" pitchFamily="34" charset="-122"/>
              </a:endParaRPr>
            </a:p>
          </p:txBody>
        </p:sp>
      </p:grpSp>
      <p:sp>
        <p:nvSpPr>
          <p:cNvPr id="91" name="矩形 58">
            <a:extLst>
              <a:ext uri="{FF2B5EF4-FFF2-40B4-BE49-F238E27FC236}">
                <a16:creationId xmlns:a16="http://schemas.microsoft.com/office/drawing/2014/main" id="{4E5FB734-AB31-444E-A820-470EA17012D7}"/>
              </a:ext>
            </a:extLst>
          </p:cNvPr>
          <p:cNvSpPr>
            <a:spLocks noChangeArrowheads="1"/>
          </p:cNvSpPr>
          <p:nvPr/>
        </p:nvSpPr>
        <p:spPr bwMode="auto">
          <a:xfrm>
            <a:off x="3307445" y="2447431"/>
            <a:ext cx="544765"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java</a:t>
            </a:r>
            <a:endParaRPr lang="zh-CN" altLang="en-US" sz="1500" dirty="0">
              <a:solidFill>
                <a:schemeClr val="bg1"/>
              </a:solidFill>
              <a:latin typeface="微软雅黑" pitchFamily="34" charset="-122"/>
              <a:ea typeface="微软雅黑" pitchFamily="34" charset="-122"/>
            </a:endParaRPr>
          </a:p>
        </p:txBody>
      </p:sp>
      <p:sp>
        <p:nvSpPr>
          <p:cNvPr id="115" name="矩形 58">
            <a:extLst>
              <a:ext uri="{FF2B5EF4-FFF2-40B4-BE49-F238E27FC236}">
                <a16:creationId xmlns:a16="http://schemas.microsoft.com/office/drawing/2014/main" id="{DA8F5FA8-99EB-4219-8F64-92E55B07AABB}"/>
              </a:ext>
            </a:extLst>
          </p:cNvPr>
          <p:cNvSpPr>
            <a:spLocks noChangeArrowheads="1"/>
          </p:cNvSpPr>
          <p:nvPr/>
        </p:nvSpPr>
        <p:spPr bwMode="auto">
          <a:xfrm>
            <a:off x="5166941" y="2370446"/>
            <a:ext cx="7649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spring</a:t>
            </a:r>
            <a:endParaRPr lang="zh-CN" altLang="en-US" sz="1500" dirty="0">
              <a:solidFill>
                <a:schemeClr val="bg1"/>
              </a:solidFill>
              <a:latin typeface="微软雅黑" pitchFamily="34" charset="-122"/>
              <a:ea typeface="微软雅黑" pitchFamily="34" charset="-122"/>
            </a:endParaRPr>
          </a:p>
        </p:txBody>
      </p:sp>
      <p:sp>
        <p:nvSpPr>
          <p:cNvPr id="119" name="矩形 58">
            <a:extLst>
              <a:ext uri="{FF2B5EF4-FFF2-40B4-BE49-F238E27FC236}">
                <a16:creationId xmlns:a16="http://schemas.microsoft.com/office/drawing/2014/main" id="{15A62D21-C99D-4E65-8148-814E9997C21A}"/>
              </a:ext>
            </a:extLst>
          </p:cNvPr>
          <p:cNvSpPr>
            <a:spLocks noChangeArrowheads="1"/>
          </p:cNvSpPr>
          <p:nvPr/>
        </p:nvSpPr>
        <p:spPr bwMode="auto">
          <a:xfrm>
            <a:off x="5099614" y="4522892"/>
            <a:ext cx="899605"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err="1">
                <a:solidFill>
                  <a:schemeClr val="bg1"/>
                </a:solidFill>
                <a:latin typeface="微软雅黑" pitchFamily="34" charset="-122"/>
                <a:ea typeface="微软雅黑" pitchFamily="34" charset="-122"/>
              </a:rPr>
              <a:t>hadoop</a:t>
            </a:r>
            <a:endParaRPr lang="zh-CN" altLang="en-US" sz="1500" dirty="0">
              <a:solidFill>
                <a:schemeClr val="bg1"/>
              </a:solidFill>
              <a:latin typeface="微软雅黑" pitchFamily="34" charset="-122"/>
              <a:ea typeface="微软雅黑" pitchFamily="34" charset="-122"/>
            </a:endParaRPr>
          </a:p>
        </p:txBody>
      </p:sp>
      <p:sp>
        <p:nvSpPr>
          <p:cNvPr id="124" name="矩形 58">
            <a:extLst>
              <a:ext uri="{FF2B5EF4-FFF2-40B4-BE49-F238E27FC236}">
                <a16:creationId xmlns:a16="http://schemas.microsoft.com/office/drawing/2014/main" id="{7D038858-00A0-478F-B115-E579024BF085}"/>
              </a:ext>
            </a:extLst>
          </p:cNvPr>
          <p:cNvSpPr>
            <a:spLocks noChangeArrowheads="1"/>
          </p:cNvSpPr>
          <p:nvPr/>
        </p:nvSpPr>
        <p:spPr bwMode="auto">
          <a:xfrm>
            <a:off x="5597093" y="3426757"/>
            <a:ext cx="678904"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spark</a:t>
            </a:r>
            <a:endParaRPr lang="zh-CN" altLang="en-US" sz="1500" dirty="0">
              <a:solidFill>
                <a:schemeClr val="bg1"/>
              </a:solidFill>
              <a:latin typeface="微软雅黑" pitchFamily="34" charset="-122"/>
              <a:ea typeface="微软雅黑" pitchFamily="34" charset="-122"/>
            </a:endParaRPr>
          </a:p>
        </p:txBody>
      </p:sp>
      <p:sp>
        <p:nvSpPr>
          <p:cNvPr id="125" name="矩形 58">
            <a:extLst>
              <a:ext uri="{FF2B5EF4-FFF2-40B4-BE49-F238E27FC236}">
                <a16:creationId xmlns:a16="http://schemas.microsoft.com/office/drawing/2014/main" id="{2392F336-BDE5-44C2-AADB-28AD3D7DE233}"/>
              </a:ext>
            </a:extLst>
          </p:cNvPr>
          <p:cNvSpPr>
            <a:spLocks noChangeArrowheads="1"/>
          </p:cNvSpPr>
          <p:nvPr/>
        </p:nvSpPr>
        <p:spPr bwMode="auto">
          <a:xfrm>
            <a:off x="2867248" y="3436575"/>
            <a:ext cx="607859"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bug </a:t>
            </a:r>
            <a:endParaRPr lang="zh-CN" altLang="en-US" sz="1500" dirty="0">
              <a:solidFill>
                <a:schemeClr val="bg1"/>
              </a:solidFill>
              <a:latin typeface="微软雅黑" pitchFamily="34" charset="-122"/>
              <a:ea typeface="微软雅黑" pitchFamily="34" charset="-122"/>
            </a:endParaRPr>
          </a:p>
        </p:txBody>
      </p:sp>
      <p:sp>
        <p:nvSpPr>
          <p:cNvPr id="126" name="矩形 58">
            <a:extLst>
              <a:ext uri="{FF2B5EF4-FFF2-40B4-BE49-F238E27FC236}">
                <a16:creationId xmlns:a16="http://schemas.microsoft.com/office/drawing/2014/main" id="{265B4870-9D6D-4B2C-8716-331F37BFF9A1}"/>
              </a:ext>
            </a:extLst>
          </p:cNvPr>
          <p:cNvSpPr>
            <a:spLocks noChangeArrowheads="1"/>
          </p:cNvSpPr>
          <p:nvPr/>
        </p:nvSpPr>
        <p:spPr bwMode="auto">
          <a:xfrm>
            <a:off x="3336464" y="4497006"/>
            <a:ext cx="6046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shell</a:t>
            </a:r>
            <a:endParaRPr lang="zh-CN" altLang="en-US" sz="15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986266385"/>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par>
                                <p:cTn id="15" presetID="49" presetClass="entr" presetSubtype="0" decel="100000" fill="hold" nodeType="withEffect">
                                  <p:stCondLst>
                                    <p:cond delay="1000"/>
                                  </p:stCondLst>
                                  <p:childTnLst>
                                    <p:set>
                                      <p:cBhvr>
                                        <p:cTn id="16" dur="1" fill="hold">
                                          <p:stCondLst>
                                            <p:cond delay="0"/>
                                          </p:stCondLst>
                                        </p:cTn>
                                        <p:tgtEl>
                                          <p:spTgt spid="72"/>
                                        </p:tgtEl>
                                        <p:attrNameLst>
                                          <p:attrName>style.visibility</p:attrName>
                                        </p:attrNameLst>
                                      </p:cBhvr>
                                      <p:to>
                                        <p:strVal val="visible"/>
                                      </p:to>
                                    </p:set>
                                    <p:anim calcmode="lin" valueType="num">
                                      <p:cBhvr>
                                        <p:cTn id="17" dur="1000" fill="hold"/>
                                        <p:tgtEl>
                                          <p:spTgt spid="72"/>
                                        </p:tgtEl>
                                        <p:attrNameLst>
                                          <p:attrName>ppt_w</p:attrName>
                                        </p:attrNameLst>
                                      </p:cBhvr>
                                      <p:tavLst>
                                        <p:tav tm="0">
                                          <p:val>
                                            <p:fltVal val="0"/>
                                          </p:val>
                                        </p:tav>
                                        <p:tav tm="100000">
                                          <p:val>
                                            <p:strVal val="#ppt_w"/>
                                          </p:val>
                                        </p:tav>
                                      </p:tavLst>
                                    </p:anim>
                                    <p:anim calcmode="lin" valueType="num">
                                      <p:cBhvr>
                                        <p:cTn id="18" dur="1000" fill="hold"/>
                                        <p:tgtEl>
                                          <p:spTgt spid="72"/>
                                        </p:tgtEl>
                                        <p:attrNameLst>
                                          <p:attrName>ppt_h</p:attrName>
                                        </p:attrNameLst>
                                      </p:cBhvr>
                                      <p:tavLst>
                                        <p:tav tm="0">
                                          <p:val>
                                            <p:fltVal val="0"/>
                                          </p:val>
                                        </p:tav>
                                        <p:tav tm="100000">
                                          <p:val>
                                            <p:strVal val="#ppt_h"/>
                                          </p:val>
                                        </p:tav>
                                      </p:tavLst>
                                    </p:anim>
                                    <p:anim calcmode="lin" valueType="num">
                                      <p:cBhvr>
                                        <p:cTn id="19" dur="1000" fill="hold"/>
                                        <p:tgtEl>
                                          <p:spTgt spid="72"/>
                                        </p:tgtEl>
                                        <p:attrNameLst>
                                          <p:attrName>style.rotation</p:attrName>
                                        </p:attrNameLst>
                                      </p:cBhvr>
                                      <p:tavLst>
                                        <p:tav tm="0">
                                          <p:val>
                                            <p:fltVal val="360"/>
                                          </p:val>
                                        </p:tav>
                                        <p:tav tm="100000">
                                          <p:val>
                                            <p:fltVal val="0"/>
                                          </p:val>
                                        </p:tav>
                                      </p:tavLst>
                                    </p:anim>
                                    <p:animEffect transition="in" filter="fade">
                                      <p:cBhvr>
                                        <p:cTn id="20" dur="1000"/>
                                        <p:tgtEl>
                                          <p:spTgt spid="72"/>
                                        </p:tgtEl>
                                      </p:cBhvr>
                                    </p:animEffect>
                                  </p:childTnLst>
                                </p:cTn>
                              </p:par>
                              <p:par>
                                <p:cTn id="21" presetID="49" presetClass="entr" presetSubtype="0" decel="100000" fill="hold" nodeType="withEffect">
                                  <p:stCondLst>
                                    <p:cond delay="1100"/>
                                  </p:stCondLst>
                                  <p:childTnLst>
                                    <p:set>
                                      <p:cBhvr>
                                        <p:cTn id="22" dur="1" fill="hold">
                                          <p:stCondLst>
                                            <p:cond delay="0"/>
                                          </p:stCondLst>
                                        </p:cTn>
                                        <p:tgtEl>
                                          <p:spTgt spid="88"/>
                                        </p:tgtEl>
                                        <p:attrNameLst>
                                          <p:attrName>style.visibility</p:attrName>
                                        </p:attrNameLst>
                                      </p:cBhvr>
                                      <p:to>
                                        <p:strVal val="visible"/>
                                      </p:to>
                                    </p:set>
                                    <p:anim calcmode="lin" valueType="num">
                                      <p:cBhvr>
                                        <p:cTn id="23" dur="1000" fill="hold"/>
                                        <p:tgtEl>
                                          <p:spTgt spid="88"/>
                                        </p:tgtEl>
                                        <p:attrNameLst>
                                          <p:attrName>ppt_w</p:attrName>
                                        </p:attrNameLst>
                                      </p:cBhvr>
                                      <p:tavLst>
                                        <p:tav tm="0">
                                          <p:val>
                                            <p:fltVal val="0"/>
                                          </p:val>
                                        </p:tav>
                                        <p:tav tm="100000">
                                          <p:val>
                                            <p:strVal val="#ppt_w"/>
                                          </p:val>
                                        </p:tav>
                                      </p:tavLst>
                                    </p:anim>
                                    <p:anim calcmode="lin" valueType="num">
                                      <p:cBhvr>
                                        <p:cTn id="24" dur="1000" fill="hold"/>
                                        <p:tgtEl>
                                          <p:spTgt spid="88"/>
                                        </p:tgtEl>
                                        <p:attrNameLst>
                                          <p:attrName>ppt_h</p:attrName>
                                        </p:attrNameLst>
                                      </p:cBhvr>
                                      <p:tavLst>
                                        <p:tav tm="0">
                                          <p:val>
                                            <p:fltVal val="0"/>
                                          </p:val>
                                        </p:tav>
                                        <p:tav tm="100000">
                                          <p:val>
                                            <p:strVal val="#ppt_h"/>
                                          </p:val>
                                        </p:tav>
                                      </p:tavLst>
                                    </p:anim>
                                    <p:anim calcmode="lin" valueType="num">
                                      <p:cBhvr>
                                        <p:cTn id="25" dur="1000" fill="hold"/>
                                        <p:tgtEl>
                                          <p:spTgt spid="88"/>
                                        </p:tgtEl>
                                        <p:attrNameLst>
                                          <p:attrName>style.rotation</p:attrName>
                                        </p:attrNameLst>
                                      </p:cBhvr>
                                      <p:tavLst>
                                        <p:tav tm="0">
                                          <p:val>
                                            <p:fltVal val="360"/>
                                          </p:val>
                                        </p:tav>
                                        <p:tav tm="100000">
                                          <p:val>
                                            <p:fltVal val="0"/>
                                          </p:val>
                                        </p:tav>
                                      </p:tavLst>
                                    </p:anim>
                                    <p:animEffect transition="in" filter="fade">
                                      <p:cBhvr>
                                        <p:cTn id="26" dur="1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a:grpSpLocks/>
          </p:cNvGrpSpPr>
          <p:nvPr/>
        </p:nvGrpSpPr>
        <p:grpSpPr bwMode="auto">
          <a:xfrm>
            <a:off x="5459624" y="521116"/>
            <a:ext cx="3421080" cy="4099942"/>
            <a:chOff x="839089" y="1015825"/>
            <a:chExt cx="4688114" cy="4877531"/>
          </a:xfrm>
        </p:grpSpPr>
        <p:grpSp>
          <p:nvGrpSpPr>
            <p:cNvPr id="64" name="组合 4"/>
            <p:cNvGrpSpPr>
              <a:grpSpLocks/>
            </p:cNvGrpSpPr>
            <p:nvPr/>
          </p:nvGrpSpPr>
          <p:grpSpPr bwMode="auto">
            <a:xfrm rot="-297887">
              <a:off x="2313380" y="1015825"/>
              <a:ext cx="1482151" cy="1487649"/>
              <a:chOff x="3130077" y="1143064"/>
              <a:chExt cx="1735225" cy="1741663"/>
            </a:xfrm>
          </p:grpSpPr>
          <p:cxnSp>
            <p:nvCxnSpPr>
              <p:cNvPr id="66" name="直接连接符 65"/>
              <p:cNvCxnSpPr>
                <a:endCxn id="68"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67" name="直接连接符 66"/>
              <p:cNvCxnSpPr>
                <a:stCxn id="68"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68" name="椭圆 8"/>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65" name="矩形 64"/>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
        <p:nvSpPr>
          <p:cNvPr id="69" name="矩形 68"/>
          <p:cNvSpPr>
            <a:spLocks noChangeArrowheads="1"/>
          </p:cNvSpPr>
          <p:nvPr/>
        </p:nvSpPr>
        <p:spPr bwMode="auto">
          <a:xfrm>
            <a:off x="5610446" y="2661911"/>
            <a:ext cx="3119437" cy="1792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400" dirty="0">
                <a:solidFill>
                  <a:schemeClr val="bg1"/>
                </a:solidFill>
              </a:rPr>
              <a:t>在职位描述中，用人单位会列举若干要求。在软件开发行业中，要求多为一组技术名词。通过技术栈的组合来描述用人需求。</a:t>
            </a:r>
            <a:endParaRPr lang="en-US" altLang="zh-CN" sz="1400" dirty="0">
              <a:solidFill>
                <a:schemeClr val="bg1"/>
              </a:solidFill>
            </a:endParaRPr>
          </a:p>
          <a:p>
            <a:endParaRPr lang="en-US" altLang="zh-CN" sz="1400" dirty="0">
              <a:solidFill>
                <a:schemeClr val="bg1"/>
              </a:solidFill>
            </a:endParaRPr>
          </a:p>
          <a:p>
            <a:br>
              <a:rPr lang="zh-CN" altLang="en-US" sz="1400" dirty="0">
                <a:solidFill>
                  <a:schemeClr val="bg1"/>
                </a:solidFill>
              </a:rPr>
            </a:br>
            <a:br>
              <a:rPr lang="zh-CN" altLang="en-US" sz="1400" dirty="0">
                <a:solidFill>
                  <a:schemeClr val="bg1"/>
                </a:solidFill>
              </a:rPr>
            </a:br>
            <a:endParaRPr lang="zh-CN" altLang="en-US" sz="1400" dirty="0">
              <a:solidFill>
                <a:schemeClr val="bg1"/>
              </a:solidFill>
            </a:endParaRPr>
          </a:p>
        </p:txBody>
      </p:sp>
      <p:sp>
        <p:nvSpPr>
          <p:cNvPr id="17" name="文本框 25">
            <a:extLst>
              <a:ext uri="{FF2B5EF4-FFF2-40B4-BE49-F238E27FC236}">
                <a16:creationId xmlns:a16="http://schemas.microsoft.com/office/drawing/2014/main" id="{06EF0176-8B4D-4464-A96B-3959DBDAD25D}"/>
              </a:ext>
            </a:extLst>
          </p:cNvPr>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场景与业务问题</a:t>
            </a:r>
            <a:endParaRPr lang="zh-CN" altLang="en-US" b="1" dirty="0">
              <a:solidFill>
                <a:schemeClr val="bg1"/>
              </a:solidFill>
              <a:latin typeface="微软雅黑" pitchFamily="34" charset="-122"/>
              <a:ea typeface="微软雅黑" pitchFamily="34" charset="-122"/>
            </a:endParaRPr>
          </a:p>
        </p:txBody>
      </p:sp>
      <p:grpSp>
        <p:nvGrpSpPr>
          <p:cNvPr id="18" name="组合 26">
            <a:extLst>
              <a:ext uri="{FF2B5EF4-FFF2-40B4-BE49-F238E27FC236}">
                <a16:creationId xmlns:a16="http://schemas.microsoft.com/office/drawing/2014/main" id="{44D76A6E-CB60-4657-9309-F7D78E30D057}"/>
              </a:ext>
            </a:extLst>
          </p:cNvPr>
          <p:cNvGrpSpPr>
            <a:grpSpLocks/>
          </p:cNvGrpSpPr>
          <p:nvPr/>
        </p:nvGrpSpPr>
        <p:grpSpPr bwMode="auto">
          <a:xfrm>
            <a:off x="346472" y="634603"/>
            <a:ext cx="2614613" cy="232172"/>
            <a:chOff x="0" y="0"/>
            <a:chExt cx="3275216" cy="291392"/>
          </a:xfrm>
        </p:grpSpPr>
        <p:sp>
          <p:nvSpPr>
            <p:cNvPr id="19" name="菱形 28">
              <a:extLst>
                <a:ext uri="{FF2B5EF4-FFF2-40B4-BE49-F238E27FC236}">
                  <a16:creationId xmlns:a16="http://schemas.microsoft.com/office/drawing/2014/main" id="{E4385700-4074-4D8A-BAD7-B35FF87CC32D}"/>
                </a:ext>
              </a:extLst>
            </p:cNvPr>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20" name="泪滴形 29">
              <a:extLst>
                <a:ext uri="{FF2B5EF4-FFF2-40B4-BE49-F238E27FC236}">
                  <a16:creationId xmlns:a16="http://schemas.microsoft.com/office/drawing/2014/main" id="{50735CAA-A3D1-45EB-859B-414E5F0B7FD8}"/>
                </a:ext>
              </a:extLst>
            </p:cNvPr>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21" name="泪滴形 30">
              <a:extLst>
                <a:ext uri="{FF2B5EF4-FFF2-40B4-BE49-F238E27FC236}">
                  <a16:creationId xmlns:a16="http://schemas.microsoft.com/office/drawing/2014/main" id="{7F0AACA4-CC24-4B73-894A-8AB639018874}"/>
                </a:ext>
              </a:extLst>
            </p:cNvPr>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22" name="菱形 31">
              <a:extLst>
                <a:ext uri="{FF2B5EF4-FFF2-40B4-BE49-F238E27FC236}">
                  <a16:creationId xmlns:a16="http://schemas.microsoft.com/office/drawing/2014/main" id="{7236ADFA-9AC5-4808-9697-2A3B03107104}"/>
                </a:ext>
              </a:extLst>
            </p:cNvPr>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23" name="直接连接符 32">
              <a:extLst>
                <a:ext uri="{FF2B5EF4-FFF2-40B4-BE49-F238E27FC236}">
                  <a16:creationId xmlns:a16="http://schemas.microsoft.com/office/drawing/2014/main" id="{EB30B185-BA6E-4D48-9D43-6BC65D59EA76}"/>
                </a:ext>
              </a:extLst>
            </p:cNvPr>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pic>
        <p:nvPicPr>
          <p:cNvPr id="25" name="图片 24">
            <a:extLst>
              <a:ext uri="{FF2B5EF4-FFF2-40B4-BE49-F238E27FC236}">
                <a16:creationId xmlns:a16="http://schemas.microsoft.com/office/drawing/2014/main" id="{32B0C0C3-53B6-475F-9D47-32C1D4AC714F}"/>
              </a:ext>
            </a:extLst>
          </p:cNvPr>
          <p:cNvPicPr>
            <a:picLocks noChangeAspect="1"/>
          </p:cNvPicPr>
          <p:nvPr/>
        </p:nvPicPr>
        <p:blipFill>
          <a:blip r:embed="rId3"/>
          <a:stretch>
            <a:fillRect/>
          </a:stretch>
        </p:blipFill>
        <p:spPr>
          <a:xfrm>
            <a:off x="68696" y="1768746"/>
            <a:ext cx="5207577" cy="2836648"/>
          </a:xfrm>
          <a:prstGeom prst="rect">
            <a:avLst/>
          </a:prstGeom>
        </p:spPr>
      </p:pic>
    </p:spTree>
    <p:extLst>
      <p:ext uri="{BB962C8B-B14F-4D97-AF65-F5344CB8AC3E}">
        <p14:creationId xmlns:p14="http://schemas.microsoft.com/office/powerpoint/2010/main" val="1441521912"/>
      </p:ext>
    </p:extLst>
  </p:cSld>
  <p:clrMapOvr>
    <a:masterClrMapping/>
  </p:clrMapOvr>
  <mc:AlternateContent xmlns:mc="http://schemas.openxmlformats.org/markup-compatibility/2006" xmlns:p14="http://schemas.microsoft.com/office/powerpoint/2010/main">
    <mc:Choice Requires="p14">
      <p:transition spd="slow" p14:dur="1200" advTm="8000">
        <p14:prism/>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fltVal val="0"/>
                                          </p:val>
                                        </p:tav>
                                        <p:tav tm="100000">
                                          <p:val>
                                            <p:strVal val="#ppt_h"/>
                                          </p:val>
                                        </p:tav>
                                      </p:tavLst>
                                    </p:anim>
                                    <p:animEffect transition="in" filter="fade">
                                      <p:cBhvr>
                                        <p:cTn id="9" dur="500"/>
                                        <p:tgtEl>
                                          <p:spTgt spid="6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fade">
                                      <p:cBhvr>
                                        <p:cTn id="13" dur="500"/>
                                        <p:tgtEl>
                                          <p:spTgt spid="69"/>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childTnLst>
                          </p:cTn>
                        </p:par>
                        <p:par>
                          <p:cTn id="18" fill="hold">
                            <p:stCondLst>
                              <p:cond delay="1500"/>
                            </p:stCondLst>
                            <p:childTnLst>
                              <p:par>
                                <p:cTn id="19" presetID="56" presetClass="entr" presetSubtype="0" fill="hold" grpId="0" nodeType="afterEffect">
                                  <p:stCondLst>
                                    <p:cond delay="0"/>
                                  </p:stCondLst>
                                  <p:iterate type="lt">
                                    <p:tmPct val="10000"/>
                                  </p:iterate>
                                  <p:childTnLst>
                                    <p:set>
                                      <p:cBhvr>
                                        <p:cTn id="20" dur="1" fill="hold">
                                          <p:stCondLst>
                                            <p:cond delay="0"/>
                                          </p:stCondLst>
                                        </p:cTn>
                                        <p:tgtEl>
                                          <p:spTgt spid="17"/>
                                        </p:tgtEl>
                                        <p:attrNameLst>
                                          <p:attrName>style.visibility</p:attrName>
                                        </p:attrNameLst>
                                      </p:cBhvr>
                                      <p:to>
                                        <p:strVal val="visible"/>
                                      </p:to>
                                    </p:set>
                                    <p:anim by="(-#ppt_w*2)" calcmode="lin" valueType="num">
                                      <p:cBhvr rctx="PPT">
                                        <p:cTn id="21" dur="500" autoRev="1" fill="hold">
                                          <p:stCondLst>
                                            <p:cond delay="0"/>
                                          </p:stCondLst>
                                        </p:cTn>
                                        <p:tgtEl>
                                          <p:spTgt spid="17"/>
                                        </p:tgtEl>
                                        <p:attrNameLst>
                                          <p:attrName>ppt_w</p:attrName>
                                        </p:attrNameLst>
                                      </p:cBhvr>
                                    </p:anim>
                                    <p:anim by="(#ppt_w*0.50)" calcmode="lin" valueType="num">
                                      <p:cBhvr>
                                        <p:cTn id="22" dur="500" decel="50000" autoRev="1" fill="hold">
                                          <p:stCondLst>
                                            <p:cond delay="0"/>
                                          </p:stCondLst>
                                        </p:cTn>
                                        <p:tgtEl>
                                          <p:spTgt spid="17"/>
                                        </p:tgtEl>
                                        <p:attrNameLst>
                                          <p:attrName>ppt_x</p:attrName>
                                        </p:attrNameLst>
                                      </p:cBhvr>
                                    </p:anim>
                                    <p:anim from="(-#ppt_h/2)" to="(#ppt_y)" calcmode="lin" valueType="num">
                                      <p:cBhvr>
                                        <p:cTn id="23" dur="1000" fill="hold">
                                          <p:stCondLst>
                                            <p:cond delay="0"/>
                                          </p:stCondLst>
                                        </p:cTn>
                                        <p:tgtEl>
                                          <p:spTgt spid="17"/>
                                        </p:tgtEl>
                                        <p:attrNameLst>
                                          <p:attrName>ppt_y</p:attrName>
                                        </p:attrNameLst>
                                      </p:cBhvr>
                                    </p:anim>
                                    <p:animRot by="21600000">
                                      <p:cBhvr>
                                        <p:cTn id="24" dur="1000" fill="hold">
                                          <p:stCondLst>
                                            <p:cond delay="0"/>
                                          </p:stCondLst>
                                        </p:cTn>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场景与业务问题</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grpSp>
        <p:nvGrpSpPr>
          <p:cNvPr id="25" name="组合 24"/>
          <p:cNvGrpSpPr>
            <a:grpSpLocks/>
          </p:cNvGrpSpPr>
          <p:nvPr/>
        </p:nvGrpSpPr>
        <p:grpSpPr bwMode="auto">
          <a:xfrm>
            <a:off x="6063442" y="2250338"/>
            <a:ext cx="1958975" cy="1871663"/>
            <a:chOff x="3065829" y="2668267"/>
            <a:chExt cx="1872107" cy="1761728"/>
          </a:xfrm>
        </p:grpSpPr>
        <p:sp>
          <p:nvSpPr>
            <p:cNvPr id="26" name="椭圆 25"/>
            <p:cNvSpPr/>
            <p:nvPr/>
          </p:nvSpPr>
          <p:spPr>
            <a:xfrm>
              <a:off x="3114376" y="2668267"/>
              <a:ext cx="1762875" cy="17617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7" name="椭圆 26"/>
            <p:cNvSpPr/>
            <p:nvPr/>
          </p:nvSpPr>
          <p:spPr>
            <a:xfrm>
              <a:off x="4441842" y="2760911"/>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8" name="椭圆 27"/>
            <p:cNvSpPr/>
            <p:nvPr/>
          </p:nvSpPr>
          <p:spPr>
            <a:xfrm>
              <a:off x="3439037" y="2760911"/>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9" name="椭圆 28"/>
            <p:cNvSpPr/>
            <p:nvPr/>
          </p:nvSpPr>
          <p:spPr>
            <a:xfrm>
              <a:off x="3065829" y="3493096"/>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0" name="椭圆 29"/>
            <p:cNvSpPr/>
            <p:nvPr/>
          </p:nvSpPr>
          <p:spPr>
            <a:xfrm>
              <a:off x="4818084" y="3493096"/>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1" name="椭圆 30"/>
            <p:cNvSpPr/>
            <p:nvPr/>
          </p:nvSpPr>
          <p:spPr>
            <a:xfrm>
              <a:off x="4441842" y="4223788"/>
              <a:ext cx="119852"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2" name="椭圆 31"/>
            <p:cNvSpPr/>
            <p:nvPr/>
          </p:nvSpPr>
          <p:spPr>
            <a:xfrm>
              <a:off x="3439037" y="4201373"/>
              <a:ext cx="119851" cy="1195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nvGrpSpPr>
            <p:cNvPr id="33" name="组合 46"/>
            <p:cNvGrpSpPr>
              <a:grpSpLocks/>
            </p:cNvGrpSpPr>
            <p:nvPr/>
          </p:nvGrpSpPr>
          <p:grpSpPr bwMode="auto">
            <a:xfrm>
              <a:off x="3269294" y="2943617"/>
              <a:ext cx="1465544" cy="1202498"/>
              <a:chOff x="3269294" y="2943617"/>
              <a:chExt cx="1465544" cy="1202498"/>
            </a:xfrm>
          </p:grpSpPr>
          <p:sp>
            <p:nvSpPr>
              <p:cNvPr id="34" name="任意多边形 33"/>
              <p:cNvSpPr/>
              <p:nvPr/>
            </p:nvSpPr>
            <p:spPr>
              <a:xfrm>
                <a:off x="4281029" y="2955164"/>
                <a:ext cx="153228" cy="213679"/>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5" name="任意多边形 34"/>
              <p:cNvSpPr/>
              <p:nvPr/>
            </p:nvSpPr>
            <p:spPr>
              <a:xfrm flipV="1">
                <a:off x="4475219" y="3525970"/>
                <a:ext cx="259425" cy="43334"/>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6" name="任意多边形 35"/>
              <p:cNvSpPr/>
              <p:nvPr/>
            </p:nvSpPr>
            <p:spPr>
              <a:xfrm>
                <a:off x="3595298" y="2943210"/>
                <a:ext cx="142608" cy="213679"/>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7" name="任意多边形 36"/>
              <p:cNvSpPr/>
              <p:nvPr/>
            </p:nvSpPr>
            <p:spPr>
              <a:xfrm>
                <a:off x="3269121" y="3557350"/>
                <a:ext cx="247288" cy="43333"/>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8" name="任意多边形 37"/>
              <p:cNvSpPr/>
              <p:nvPr/>
            </p:nvSpPr>
            <p:spPr>
              <a:xfrm>
                <a:off x="3581645" y="3936891"/>
                <a:ext cx="156261" cy="209196"/>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9" name="任意多边形 38"/>
              <p:cNvSpPr/>
              <p:nvPr/>
            </p:nvSpPr>
            <p:spPr>
              <a:xfrm>
                <a:off x="4267376" y="3936891"/>
                <a:ext cx="141090" cy="209196"/>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grpSp>
      <p:grpSp>
        <p:nvGrpSpPr>
          <p:cNvPr id="43" name="组合 42"/>
          <p:cNvGrpSpPr>
            <a:grpSpLocks/>
          </p:cNvGrpSpPr>
          <p:nvPr/>
        </p:nvGrpSpPr>
        <p:grpSpPr bwMode="auto">
          <a:xfrm>
            <a:off x="6546042" y="2690076"/>
            <a:ext cx="979487" cy="993775"/>
            <a:chOff x="3254772" y="2872916"/>
            <a:chExt cx="936104" cy="936104"/>
          </a:xfrm>
        </p:grpSpPr>
        <p:sp>
          <p:nvSpPr>
            <p:cNvPr id="44" name="椭圆 43"/>
            <p:cNvSpPr/>
            <p:nvPr/>
          </p:nvSpPr>
          <p:spPr>
            <a:xfrm>
              <a:off x="3254772" y="2872916"/>
              <a:ext cx="936104" cy="93610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45" name="矩形 58"/>
            <p:cNvSpPr>
              <a:spLocks noChangeArrowheads="1"/>
            </p:cNvSpPr>
            <p:nvPr/>
          </p:nvSpPr>
          <p:spPr bwMode="auto">
            <a:xfrm>
              <a:off x="3427085" y="3202119"/>
              <a:ext cx="544168" cy="304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500" dirty="0">
                  <a:solidFill>
                    <a:schemeClr val="bg1"/>
                  </a:solidFill>
                  <a:latin typeface="微软雅黑" pitchFamily="34" charset="-122"/>
                  <a:ea typeface="微软雅黑" pitchFamily="34" charset="-122"/>
                </a:rPr>
                <a:t>职位</a:t>
              </a:r>
            </a:p>
          </p:txBody>
        </p:sp>
      </p:grpSp>
      <p:sp>
        <p:nvSpPr>
          <p:cNvPr id="46" name="矩形 58">
            <a:extLst>
              <a:ext uri="{FF2B5EF4-FFF2-40B4-BE49-F238E27FC236}">
                <a16:creationId xmlns:a16="http://schemas.microsoft.com/office/drawing/2014/main" id="{200EB713-539E-49CF-ABF8-F36D07F8B222}"/>
              </a:ext>
            </a:extLst>
          </p:cNvPr>
          <p:cNvSpPr>
            <a:spLocks noChangeArrowheads="1"/>
          </p:cNvSpPr>
          <p:nvPr/>
        </p:nvSpPr>
        <p:spPr bwMode="auto">
          <a:xfrm>
            <a:off x="5885169" y="2020654"/>
            <a:ext cx="544765"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java</a:t>
            </a:r>
            <a:endParaRPr lang="zh-CN" altLang="en-US" sz="1500" dirty="0">
              <a:solidFill>
                <a:schemeClr val="bg1"/>
              </a:solidFill>
              <a:latin typeface="微软雅黑" pitchFamily="34" charset="-122"/>
              <a:ea typeface="微软雅黑" pitchFamily="34" charset="-122"/>
            </a:endParaRPr>
          </a:p>
        </p:txBody>
      </p:sp>
      <p:sp>
        <p:nvSpPr>
          <p:cNvPr id="47" name="矩形 58">
            <a:extLst>
              <a:ext uri="{FF2B5EF4-FFF2-40B4-BE49-F238E27FC236}">
                <a16:creationId xmlns:a16="http://schemas.microsoft.com/office/drawing/2014/main" id="{C87F00E4-ADF4-4A4A-BD01-7FCCE86B98B8}"/>
              </a:ext>
            </a:extLst>
          </p:cNvPr>
          <p:cNvSpPr>
            <a:spLocks noChangeArrowheads="1"/>
          </p:cNvSpPr>
          <p:nvPr/>
        </p:nvSpPr>
        <p:spPr bwMode="auto">
          <a:xfrm>
            <a:off x="7744665" y="1943669"/>
            <a:ext cx="7649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spring</a:t>
            </a:r>
            <a:endParaRPr lang="zh-CN" altLang="en-US" sz="1500" dirty="0">
              <a:solidFill>
                <a:schemeClr val="bg1"/>
              </a:solidFill>
              <a:latin typeface="微软雅黑" pitchFamily="34" charset="-122"/>
              <a:ea typeface="微软雅黑" pitchFamily="34" charset="-122"/>
            </a:endParaRPr>
          </a:p>
        </p:txBody>
      </p:sp>
      <p:sp>
        <p:nvSpPr>
          <p:cNvPr id="48" name="矩形 58">
            <a:extLst>
              <a:ext uri="{FF2B5EF4-FFF2-40B4-BE49-F238E27FC236}">
                <a16:creationId xmlns:a16="http://schemas.microsoft.com/office/drawing/2014/main" id="{3A79F107-D2DB-4F94-8636-615F8244E692}"/>
              </a:ext>
            </a:extLst>
          </p:cNvPr>
          <p:cNvSpPr>
            <a:spLocks noChangeArrowheads="1"/>
          </p:cNvSpPr>
          <p:nvPr/>
        </p:nvSpPr>
        <p:spPr bwMode="auto">
          <a:xfrm>
            <a:off x="7677338" y="4096115"/>
            <a:ext cx="899605"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err="1">
                <a:solidFill>
                  <a:schemeClr val="bg1"/>
                </a:solidFill>
                <a:latin typeface="微软雅黑" pitchFamily="34" charset="-122"/>
                <a:ea typeface="微软雅黑" pitchFamily="34" charset="-122"/>
              </a:rPr>
              <a:t>hadoop</a:t>
            </a:r>
            <a:endParaRPr lang="zh-CN" altLang="en-US" sz="1500" dirty="0">
              <a:solidFill>
                <a:schemeClr val="bg1"/>
              </a:solidFill>
              <a:latin typeface="微软雅黑" pitchFamily="34" charset="-122"/>
              <a:ea typeface="微软雅黑" pitchFamily="34" charset="-122"/>
            </a:endParaRPr>
          </a:p>
        </p:txBody>
      </p:sp>
      <p:sp>
        <p:nvSpPr>
          <p:cNvPr id="49" name="矩形 58">
            <a:extLst>
              <a:ext uri="{FF2B5EF4-FFF2-40B4-BE49-F238E27FC236}">
                <a16:creationId xmlns:a16="http://schemas.microsoft.com/office/drawing/2014/main" id="{1B7F4A8D-A4A8-49BD-9639-BE34ABC5A716}"/>
              </a:ext>
            </a:extLst>
          </p:cNvPr>
          <p:cNvSpPr>
            <a:spLocks noChangeArrowheads="1"/>
          </p:cNvSpPr>
          <p:nvPr/>
        </p:nvSpPr>
        <p:spPr bwMode="auto">
          <a:xfrm>
            <a:off x="8174817" y="2999980"/>
            <a:ext cx="678904"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spark</a:t>
            </a:r>
            <a:endParaRPr lang="zh-CN" altLang="en-US" sz="1500" dirty="0">
              <a:solidFill>
                <a:schemeClr val="bg1"/>
              </a:solidFill>
              <a:latin typeface="微软雅黑" pitchFamily="34" charset="-122"/>
              <a:ea typeface="微软雅黑" pitchFamily="34" charset="-122"/>
            </a:endParaRPr>
          </a:p>
        </p:txBody>
      </p:sp>
      <p:sp>
        <p:nvSpPr>
          <p:cNvPr id="50" name="矩形 58">
            <a:extLst>
              <a:ext uri="{FF2B5EF4-FFF2-40B4-BE49-F238E27FC236}">
                <a16:creationId xmlns:a16="http://schemas.microsoft.com/office/drawing/2014/main" id="{9369B810-31CE-4595-AF6C-A3CBA7007503}"/>
              </a:ext>
            </a:extLst>
          </p:cNvPr>
          <p:cNvSpPr>
            <a:spLocks noChangeArrowheads="1"/>
          </p:cNvSpPr>
          <p:nvPr/>
        </p:nvSpPr>
        <p:spPr bwMode="auto">
          <a:xfrm>
            <a:off x="5444972" y="3009798"/>
            <a:ext cx="63671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JVM </a:t>
            </a:r>
            <a:endParaRPr lang="zh-CN" altLang="en-US" sz="1500" dirty="0">
              <a:solidFill>
                <a:schemeClr val="bg1"/>
              </a:solidFill>
              <a:latin typeface="微软雅黑" pitchFamily="34" charset="-122"/>
              <a:ea typeface="微软雅黑" pitchFamily="34" charset="-122"/>
            </a:endParaRPr>
          </a:p>
        </p:txBody>
      </p:sp>
      <p:sp>
        <p:nvSpPr>
          <p:cNvPr id="51" name="矩形 58">
            <a:extLst>
              <a:ext uri="{FF2B5EF4-FFF2-40B4-BE49-F238E27FC236}">
                <a16:creationId xmlns:a16="http://schemas.microsoft.com/office/drawing/2014/main" id="{9A08DD00-93A3-498A-9C68-7B0D206A6F7B}"/>
              </a:ext>
            </a:extLst>
          </p:cNvPr>
          <p:cNvSpPr>
            <a:spLocks noChangeArrowheads="1"/>
          </p:cNvSpPr>
          <p:nvPr/>
        </p:nvSpPr>
        <p:spPr bwMode="auto">
          <a:xfrm>
            <a:off x="5914188" y="4070229"/>
            <a:ext cx="6046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500" dirty="0">
                <a:solidFill>
                  <a:schemeClr val="bg1"/>
                </a:solidFill>
                <a:latin typeface="微软雅黑" pitchFamily="34" charset="-122"/>
                <a:ea typeface="微软雅黑" pitchFamily="34" charset="-122"/>
              </a:rPr>
              <a:t>shell</a:t>
            </a:r>
            <a:endParaRPr lang="zh-CN" altLang="en-US" sz="1500" dirty="0">
              <a:solidFill>
                <a:schemeClr val="bg1"/>
              </a:solidFill>
              <a:latin typeface="微软雅黑" pitchFamily="34" charset="-122"/>
              <a:ea typeface="微软雅黑" pitchFamily="34" charset="-122"/>
            </a:endParaRPr>
          </a:p>
        </p:txBody>
      </p:sp>
      <p:pic>
        <p:nvPicPr>
          <p:cNvPr id="57" name="图片 56">
            <a:extLst>
              <a:ext uri="{FF2B5EF4-FFF2-40B4-BE49-F238E27FC236}">
                <a16:creationId xmlns:a16="http://schemas.microsoft.com/office/drawing/2014/main" id="{67CA1C59-9788-4B1F-BF41-98848B46BC62}"/>
              </a:ext>
            </a:extLst>
          </p:cNvPr>
          <p:cNvPicPr>
            <a:picLocks noChangeAspect="1"/>
          </p:cNvPicPr>
          <p:nvPr/>
        </p:nvPicPr>
        <p:blipFill>
          <a:blip r:embed="rId3"/>
          <a:stretch>
            <a:fillRect/>
          </a:stretch>
        </p:blipFill>
        <p:spPr>
          <a:xfrm>
            <a:off x="68696" y="1768746"/>
            <a:ext cx="5207577" cy="2836648"/>
          </a:xfrm>
          <a:prstGeom prst="rect">
            <a:avLst/>
          </a:prstGeom>
        </p:spPr>
      </p:pic>
      <p:sp>
        <p:nvSpPr>
          <p:cNvPr id="2" name="椭圆 1">
            <a:extLst>
              <a:ext uri="{FF2B5EF4-FFF2-40B4-BE49-F238E27FC236}">
                <a16:creationId xmlns:a16="http://schemas.microsoft.com/office/drawing/2014/main" id="{4424F000-AB88-44DE-AB17-B20E0A773634}"/>
              </a:ext>
            </a:extLst>
          </p:cNvPr>
          <p:cNvSpPr/>
          <p:nvPr/>
        </p:nvSpPr>
        <p:spPr bwMode="auto">
          <a:xfrm>
            <a:off x="545378" y="2989252"/>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58" name="椭圆 57">
            <a:extLst>
              <a:ext uri="{FF2B5EF4-FFF2-40B4-BE49-F238E27FC236}">
                <a16:creationId xmlns:a16="http://schemas.microsoft.com/office/drawing/2014/main" id="{3912C75C-B938-4AD5-994A-9E17762A3B2C}"/>
              </a:ext>
            </a:extLst>
          </p:cNvPr>
          <p:cNvSpPr/>
          <p:nvPr/>
        </p:nvSpPr>
        <p:spPr bwMode="auto">
          <a:xfrm>
            <a:off x="2224377" y="3000702"/>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59" name="椭圆 58">
            <a:extLst>
              <a:ext uri="{FF2B5EF4-FFF2-40B4-BE49-F238E27FC236}">
                <a16:creationId xmlns:a16="http://schemas.microsoft.com/office/drawing/2014/main" id="{015E1AD8-C779-4450-A8C2-1ED10A685A8C}"/>
              </a:ext>
            </a:extLst>
          </p:cNvPr>
          <p:cNvSpPr/>
          <p:nvPr/>
        </p:nvSpPr>
        <p:spPr bwMode="auto">
          <a:xfrm>
            <a:off x="2711163" y="3000702"/>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0" name="椭圆 59">
            <a:extLst>
              <a:ext uri="{FF2B5EF4-FFF2-40B4-BE49-F238E27FC236}">
                <a16:creationId xmlns:a16="http://schemas.microsoft.com/office/drawing/2014/main" id="{E5998FF5-EDF7-43F4-9508-8C5171FA282D}"/>
              </a:ext>
            </a:extLst>
          </p:cNvPr>
          <p:cNvSpPr/>
          <p:nvPr/>
        </p:nvSpPr>
        <p:spPr bwMode="auto">
          <a:xfrm>
            <a:off x="1537793" y="3251185"/>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1" name="椭圆 60">
            <a:extLst>
              <a:ext uri="{FF2B5EF4-FFF2-40B4-BE49-F238E27FC236}">
                <a16:creationId xmlns:a16="http://schemas.microsoft.com/office/drawing/2014/main" id="{FA56D7C2-F48C-48BE-A236-6C48F87B04CD}"/>
              </a:ext>
            </a:extLst>
          </p:cNvPr>
          <p:cNvSpPr/>
          <p:nvPr/>
        </p:nvSpPr>
        <p:spPr bwMode="auto">
          <a:xfrm>
            <a:off x="2954050" y="3267576"/>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2" name="椭圆 61">
            <a:extLst>
              <a:ext uri="{FF2B5EF4-FFF2-40B4-BE49-F238E27FC236}">
                <a16:creationId xmlns:a16="http://schemas.microsoft.com/office/drawing/2014/main" id="{A109A538-A334-4AB8-A26D-0BE321849495}"/>
              </a:ext>
            </a:extLst>
          </p:cNvPr>
          <p:cNvSpPr/>
          <p:nvPr/>
        </p:nvSpPr>
        <p:spPr bwMode="auto">
          <a:xfrm>
            <a:off x="697778" y="3238234"/>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3" name="椭圆 62">
            <a:extLst>
              <a:ext uri="{FF2B5EF4-FFF2-40B4-BE49-F238E27FC236}">
                <a16:creationId xmlns:a16="http://schemas.microsoft.com/office/drawing/2014/main" id="{59E7CBBE-801B-42CB-9671-E05B2B5C9F33}"/>
              </a:ext>
            </a:extLst>
          </p:cNvPr>
          <p:cNvSpPr/>
          <p:nvPr/>
        </p:nvSpPr>
        <p:spPr bwMode="auto">
          <a:xfrm>
            <a:off x="1472913" y="3534450"/>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4" name="椭圆 63">
            <a:extLst>
              <a:ext uri="{FF2B5EF4-FFF2-40B4-BE49-F238E27FC236}">
                <a16:creationId xmlns:a16="http://schemas.microsoft.com/office/drawing/2014/main" id="{D9CEE151-3ED1-43DB-B499-9F062DFD5CC5}"/>
              </a:ext>
            </a:extLst>
          </p:cNvPr>
          <p:cNvSpPr/>
          <p:nvPr/>
        </p:nvSpPr>
        <p:spPr bwMode="auto">
          <a:xfrm>
            <a:off x="2117417" y="3552902"/>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7" name="椭圆 66">
            <a:extLst>
              <a:ext uri="{FF2B5EF4-FFF2-40B4-BE49-F238E27FC236}">
                <a16:creationId xmlns:a16="http://schemas.microsoft.com/office/drawing/2014/main" id="{2221CEFA-2E38-4FA1-9AFA-8E2EC0ACD181}"/>
              </a:ext>
            </a:extLst>
          </p:cNvPr>
          <p:cNvSpPr/>
          <p:nvPr/>
        </p:nvSpPr>
        <p:spPr bwMode="auto">
          <a:xfrm>
            <a:off x="1896487" y="3267576"/>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68" name="椭圆 67">
            <a:extLst>
              <a:ext uri="{FF2B5EF4-FFF2-40B4-BE49-F238E27FC236}">
                <a16:creationId xmlns:a16="http://schemas.microsoft.com/office/drawing/2014/main" id="{DA8FA5DA-D7C1-4DB2-8F27-94730D092F2A}"/>
              </a:ext>
            </a:extLst>
          </p:cNvPr>
          <p:cNvSpPr/>
          <p:nvPr/>
        </p:nvSpPr>
        <p:spPr bwMode="auto">
          <a:xfrm>
            <a:off x="2428011" y="3275089"/>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70" name="椭圆 69">
            <a:extLst>
              <a:ext uri="{FF2B5EF4-FFF2-40B4-BE49-F238E27FC236}">
                <a16:creationId xmlns:a16="http://schemas.microsoft.com/office/drawing/2014/main" id="{7108C52C-A51E-4901-BD10-B21FFB7C9391}"/>
              </a:ext>
            </a:extLst>
          </p:cNvPr>
          <p:cNvSpPr/>
          <p:nvPr/>
        </p:nvSpPr>
        <p:spPr bwMode="auto">
          <a:xfrm>
            <a:off x="3566201" y="3238234"/>
            <a:ext cx="485775" cy="266874"/>
          </a:xfrm>
          <a:prstGeom prst="ellipse">
            <a:avLst/>
          </a:prstGeom>
          <a:noFill/>
          <a:ln w="190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grpSp>
        <p:nvGrpSpPr>
          <p:cNvPr id="78" name="组合 77">
            <a:extLst>
              <a:ext uri="{FF2B5EF4-FFF2-40B4-BE49-F238E27FC236}">
                <a16:creationId xmlns:a16="http://schemas.microsoft.com/office/drawing/2014/main" id="{CDD331EB-0E27-489E-8D13-B4E32EE9E623}"/>
              </a:ext>
            </a:extLst>
          </p:cNvPr>
          <p:cNvGrpSpPr>
            <a:grpSpLocks/>
          </p:cNvGrpSpPr>
          <p:nvPr/>
        </p:nvGrpSpPr>
        <p:grpSpPr bwMode="auto">
          <a:xfrm>
            <a:off x="5459624" y="521116"/>
            <a:ext cx="3421080" cy="4099942"/>
            <a:chOff x="839089" y="1015825"/>
            <a:chExt cx="4688114" cy="4877531"/>
          </a:xfrm>
        </p:grpSpPr>
        <p:grpSp>
          <p:nvGrpSpPr>
            <p:cNvPr id="79" name="组合 4">
              <a:extLst>
                <a:ext uri="{FF2B5EF4-FFF2-40B4-BE49-F238E27FC236}">
                  <a16:creationId xmlns:a16="http://schemas.microsoft.com/office/drawing/2014/main" id="{664FCB85-E918-40EA-8EF7-10B048F8EFF9}"/>
                </a:ext>
              </a:extLst>
            </p:cNvPr>
            <p:cNvGrpSpPr>
              <a:grpSpLocks/>
            </p:cNvGrpSpPr>
            <p:nvPr/>
          </p:nvGrpSpPr>
          <p:grpSpPr bwMode="auto">
            <a:xfrm rot="-297887">
              <a:off x="2313380" y="1015825"/>
              <a:ext cx="1482151" cy="1487649"/>
              <a:chOff x="3130077" y="1143064"/>
              <a:chExt cx="1735225" cy="1741663"/>
            </a:xfrm>
          </p:grpSpPr>
          <p:cxnSp>
            <p:nvCxnSpPr>
              <p:cNvPr id="81" name="直接连接符 80">
                <a:extLst>
                  <a:ext uri="{FF2B5EF4-FFF2-40B4-BE49-F238E27FC236}">
                    <a16:creationId xmlns:a16="http://schemas.microsoft.com/office/drawing/2014/main" id="{1CF9B5B4-84AF-47E6-8FC4-DBCFBD8C72C5}"/>
                  </a:ext>
                </a:extLst>
              </p:cNvPr>
              <p:cNvCxnSpPr>
                <a:endCxn id="83" idx="3"/>
              </p:cNvCxnSpPr>
              <p:nvPr/>
            </p:nvCxnSpPr>
            <p:spPr>
              <a:xfrm rot="297887" flipV="1">
                <a:off x="3130693" y="2229711"/>
                <a:ext cx="810282" cy="569797"/>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cxnSp>
            <p:nvCxnSpPr>
              <p:cNvPr id="82" name="直接连接符 81">
                <a:extLst>
                  <a:ext uri="{FF2B5EF4-FFF2-40B4-BE49-F238E27FC236}">
                    <a16:creationId xmlns:a16="http://schemas.microsoft.com/office/drawing/2014/main" id="{A03B40DE-EE88-48C8-81F0-DD4447A21BED}"/>
                  </a:ext>
                </a:extLst>
              </p:cNvPr>
              <p:cNvCxnSpPr>
                <a:stCxn id="83" idx="5"/>
              </p:cNvCxnSpPr>
              <p:nvPr/>
            </p:nvCxnSpPr>
            <p:spPr>
              <a:xfrm rot="297887">
                <a:off x="4141275" y="2296341"/>
                <a:ext cx="723553" cy="587138"/>
              </a:xfrm>
              <a:prstGeom prst="line">
                <a:avLst/>
              </a:prstGeom>
              <a:noFill/>
              <a:ln w="9525" cap="flat">
                <a:solidFill>
                  <a:schemeClr val="bg1"/>
                </a:solidFill>
                <a:prstDash val="solid"/>
                <a:miter lim="400000"/>
              </a:ln>
              <a:effectLst/>
            </p:spPr>
            <p:style>
              <a:lnRef idx="0">
                <a:scrgbClr r="0" g="0" b="0"/>
              </a:lnRef>
              <a:fillRef idx="0">
                <a:scrgbClr r="0" g="0" b="0"/>
              </a:fillRef>
              <a:effectRef idx="0">
                <a:scrgbClr r="0" g="0" b="0"/>
              </a:effectRef>
              <a:fontRef idx="none"/>
            </p:style>
          </p:cxnSp>
          <p:sp>
            <p:nvSpPr>
              <p:cNvPr id="83" name="椭圆 8">
                <a:extLst>
                  <a:ext uri="{FF2B5EF4-FFF2-40B4-BE49-F238E27FC236}">
                    <a16:creationId xmlns:a16="http://schemas.microsoft.com/office/drawing/2014/main" id="{01820E31-03C9-4515-B0D2-547E92CB983A}"/>
                  </a:ext>
                </a:extLst>
              </p:cNvPr>
              <p:cNvSpPr>
                <a:spLocks noChangeArrowheads="1"/>
              </p:cNvSpPr>
              <p:nvPr/>
            </p:nvSpPr>
            <p:spPr bwMode="auto">
              <a:xfrm>
                <a:off x="3920179" y="1143064"/>
                <a:ext cx="290506" cy="1317397"/>
              </a:xfrm>
              <a:prstGeom prst="ellipse">
                <a:avLst/>
              </a:pr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endParaRPr lang="zh-CN" altLang="en-US" sz="3300">
                  <a:solidFill>
                    <a:schemeClr val="bg1"/>
                  </a:solidFill>
                  <a:latin typeface="微软雅黑" pitchFamily="34" charset="-122"/>
                  <a:ea typeface="微软雅黑" pitchFamily="34" charset="-122"/>
                </a:endParaRPr>
              </a:p>
            </p:txBody>
          </p:sp>
        </p:grpSp>
        <p:sp>
          <p:nvSpPr>
            <p:cNvPr id="80" name="矩形 79">
              <a:extLst>
                <a:ext uri="{FF2B5EF4-FFF2-40B4-BE49-F238E27FC236}">
                  <a16:creationId xmlns:a16="http://schemas.microsoft.com/office/drawing/2014/main" id="{832AB473-CDF7-42B5-88A4-FB8D0C503885}"/>
                </a:ext>
              </a:extLst>
            </p:cNvPr>
            <p:cNvSpPr/>
            <p:nvPr/>
          </p:nvSpPr>
          <p:spPr>
            <a:xfrm>
              <a:off x="839089" y="2463214"/>
              <a:ext cx="4688114" cy="3430142"/>
            </a:xfrm>
            <a:prstGeom prst="rect">
              <a:avLst/>
            </a:prstGeom>
            <a:no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par>
                                <p:cTn id="15" presetID="49" presetClass="entr" presetSubtype="0" decel="100000" fill="hold" nodeType="withEffect">
                                  <p:stCondLst>
                                    <p:cond delay="1000"/>
                                  </p:st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fltVal val="0"/>
                                          </p:val>
                                        </p:tav>
                                        <p:tav tm="100000">
                                          <p:val>
                                            <p:strVal val="#ppt_w"/>
                                          </p:val>
                                        </p:tav>
                                      </p:tavLst>
                                    </p:anim>
                                    <p:anim calcmode="lin" valueType="num">
                                      <p:cBhvr>
                                        <p:cTn id="18" dur="1000" fill="hold"/>
                                        <p:tgtEl>
                                          <p:spTgt spid="25"/>
                                        </p:tgtEl>
                                        <p:attrNameLst>
                                          <p:attrName>ppt_h</p:attrName>
                                        </p:attrNameLst>
                                      </p:cBhvr>
                                      <p:tavLst>
                                        <p:tav tm="0">
                                          <p:val>
                                            <p:fltVal val="0"/>
                                          </p:val>
                                        </p:tav>
                                        <p:tav tm="100000">
                                          <p:val>
                                            <p:strVal val="#ppt_h"/>
                                          </p:val>
                                        </p:tav>
                                      </p:tavLst>
                                    </p:anim>
                                    <p:anim calcmode="lin" valueType="num">
                                      <p:cBhvr>
                                        <p:cTn id="19" dur="1000" fill="hold"/>
                                        <p:tgtEl>
                                          <p:spTgt spid="25"/>
                                        </p:tgtEl>
                                        <p:attrNameLst>
                                          <p:attrName>style.rotation</p:attrName>
                                        </p:attrNameLst>
                                      </p:cBhvr>
                                      <p:tavLst>
                                        <p:tav tm="0">
                                          <p:val>
                                            <p:fltVal val="360"/>
                                          </p:val>
                                        </p:tav>
                                        <p:tav tm="100000">
                                          <p:val>
                                            <p:fltVal val="0"/>
                                          </p:val>
                                        </p:tav>
                                      </p:tavLst>
                                    </p:anim>
                                    <p:animEffect transition="in" filter="fade">
                                      <p:cBhvr>
                                        <p:cTn id="20" dur="1000"/>
                                        <p:tgtEl>
                                          <p:spTgt spid="25"/>
                                        </p:tgtEl>
                                      </p:cBhvr>
                                    </p:animEffect>
                                  </p:childTnLst>
                                </p:cTn>
                              </p:par>
                              <p:par>
                                <p:cTn id="21" presetID="49" presetClass="entr" presetSubtype="0" decel="100000" fill="hold" nodeType="withEffect">
                                  <p:stCondLst>
                                    <p:cond delay="1100"/>
                                  </p:stCondLst>
                                  <p:childTnLst>
                                    <p:set>
                                      <p:cBhvr>
                                        <p:cTn id="22" dur="1" fill="hold">
                                          <p:stCondLst>
                                            <p:cond delay="0"/>
                                          </p:stCondLst>
                                        </p:cTn>
                                        <p:tgtEl>
                                          <p:spTgt spid="43"/>
                                        </p:tgtEl>
                                        <p:attrNameLst>
                                          <p:attrName>style.visibility</p:attrName>
                                        </p:attrNameLst>
                                      </p:cBhvr>
                                      <p:to>
                                        <p:strVal val="visible"/>
                                      </p:to>
                                    </p:set>
                                    <p:anim calcmode="lin" valueType="num">
                                      <p:cBhvr>
                                        <p:cTn id="23" dur="1000" fill="hold"/>
                                        <p:tgtEl>
                                          <p:spTgt spid="43"/>
                                        </p:tgtEl>
                                        <p:attrNameLst>
                                          <p:attrName>ppt_w</p:attrName>
                                        </p:attrNameLst>
                                      </p:cBhvr>
                                      <p:tavLst>
                                        <p:tav tm="0">
                                          <p:val>
                                            <p:fltVal val="0"/>
                                          </p:val>
                                        </p:tav>
                                        <p:tav tm="100000">
                                          <p:val>
                                            <p:strVal val="#ppt_w"/>
                                          </p:val>
                                        </p:tav>
                                      </p:tavLst>
                                    </p:anim>
                                    <p:anim calcmode="lin" valueType="num">
                                      <p:cBhvr>
                                        <p:cTn id="24" dur="1000" fill="hold"/>
                                        <p:tgtEl>
                                          <p:spTgt spid="43"/>
                                        </p:tgtEl>
                                        <p:attrNameLst>
                                          <p:attrName>ppt_h</p:attrName>
                                        </p:attrNameLst>
                                      </p:cBhvr>
                                      <p:tavLst>
                                        <p:tav tm="0">
                                          <p:val>
                                            <p:fltVal val="0"/>
                                          </p:val>
                                        </p:tav>
                                        <p:tav tm="100000">
                                          <p:val>
                                            <p:strVal val="#ppt_h"/>
                                          </p:val>
                                        </p:tav>
                                      </p:tavLst>
                                    </p:anim>
                                    <p:anim calcmode="lin" valueType="num">
                                      <p:cBhvr>
                                        <p:cTn id="25" dur="1000" fill="hold"/>
                                        <p:tgtEl>
                                          <p:spTgt spid="43"/>
                                        </p:tgtEl>
                                        <p:attrNameLst>
                                          <p:attrName>style.rotation</p:attrName>
                                        </p:attrNameLst>
                                      </p:cBhvr>
                                      <p:tavLst>
                                        <p:tav tm="0">
                                          <p:val>
                                            <p:fltVal val="360"/>
                                          </p:val>
                                        </p:tav>
                                        <p:tav tm="100000">
                                          <p:val>
                                            <p:fltVal val="0"/>
                                          </p:val>
                                        </p:tav>
                                      </p:tavLst>
                                    </p:anim>
                                    <p:animEffect transition="in" filter="fade">
                                      <p:cBhvr>
                                        <p:cTn id="26" dur="1000"/>
                                        <p:tgtEl>
                                          <p:spTgt spid="43"/>
                                        </p:tgtEl>
                                      </p:cBhvr>
                                    </p:animEffect>
                                  </p:childTnLst>
                                </p:cTn>
                              </p:par>
                              <p:par>
                                <p:cTn id="27" presetID="53" presetClass="entr" presetSubtype="16" fill="hold" nodeType="withEffect">
                                  <p:stCondLst>
                                    <p:cond delay="0"/>
                                  </p:stCondLst>
                                  <p:childTnLst>
                                    <p:set>
                                      <p:cBhvr>
                                        <p:cTn id="28" dur="1" fill="hold">
                                          <p:stCondLst>
                                            <p:cond delay="0"/>
                                          </p:stCondLst>
                                        </p:cTn>
                                        <p:tgtEl>
                                          <p:spTgt spid="78"/>
                                        </p:tgtEl>
                                        <p:attrNameLst>
                                          <p:attrName>style.visibility</p:attrName>
                                        </p:attrNameLst>
                                      </p:cBhvr>
                                      <p:to>
                                        <p:strVal val="visible"/>
                                      </p:to>
                                    </p:set>
                                    <p:anim calcmode="lin" valueType="num">
                                      <p:cBhvr>
                                        <p:cTn id="29" dur="500" fill="hold"/>
                                        <p:tgtEl>
                                          <p:spTgt spid="78"/>
                                        </p:tgtEl>
                                        <p:attrNameLst>
                                          <p:attrName>ppt_w</p:attrName>
                                        </p:attrNameLst>
                                      </p:cBhvr>
                                      <p:tavLst>
                                        <p:tav tm="0">
                                          <p:val>
                                            <p:fltVal val="0"/>
                                          </p:val>
                                        </p:tav>
                                        <p:tav tm="100000">
                                          <p:val>
                                            <p:strVal val="#ppt_w"/>
                                          </p:val>
                                        </p:tav>
                                      </p:tavLst>
                                    </p:anim>
                                    <p:anim calcmode="lin" valueType="num">
                                      <p:cBhvr>
                                        <p:cTn id="30" dur="500" fill="hold"/>
                                        <p:tgtEl>
                                          <p:spTgt spid="78"/>
                                        </p:tgtEl>
                                        <p:attrNameLst>
                                          <p:attrName>ppt_h</p:attrName>
                                        </p:attrNameLst>
                                      </p:cBhvr>
                                      <p:tavLst>
                                        <p:tav tm="0">
                                          <p:val>
                                            <p:fltVal val="0"/>
                                          </p:val>
                                        </p:tav>
                                        <p:tav tm="100000">
                                          <p:val>
                                            <p:strVal val="#ppt_h"/>
                                          </p:val>
                                        </p:tav>
                                      </p:tavLst>
                                    </p:anim>
                                    <p:animEffect transition="in" filter="fade">
                                      <p:cBhvr>
                                        <p:cTn id="3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场景与业务问题</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283517" y="947949"/>
            <a:ext cx="843032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r>
              <a:rPr lang="zh-CN" altLang="en-US" sz="1600" dirty="0">
                <a:solidFill>
                  <a:schemeClr val="bg1"/>
                </a:solidFill>
                <a:latin typeface="微软雅黑" pitchFamily="34" charset="-122"/>
                <a:ea typeface="微软雅黑" pitchFamily="34" charset="-122"/>
              </a:rPr>
              <a:t>通过对大批招聘信息数据的处理，获取技术栈要求的组成。利用聚类算法将技术栈组成占比相似的职业归类到相应族群之下。</a:t>
            </a:r>
            <a:endParaRPr lang="en-US" altLang="zh-CN" sz="1600" dirty="0">
              <a:solidFill>
                <a:schemeClr val="bg1"/>
              </a:solidFill>
              <a:latin typeface="微软雅黑" pitchFamily="34" charset="-122"/>
              <a:ea typeface="微软雅黑" pitchFamily="34" charset="-122"/>
            </a:endParaRPr>
          </a:p>
        </p:txBody>
      </p:sp>
      <p:pic>
        <p:nvPicPr>
          <p:cNvPr id="3" name="图片 2">
            <a:extLst>
              <a:ext uri="{FF2B5EF4-FFF2-40B4-BE49-F238E27FC236}">
                <a16:creationId xmlns:a16="http://schemas.microsoft.com/office/drawing/2014/main" id="{D7812454-A938-47E4-BA6D-6F07F6925F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9138" y="2278856"/>
            <a:ext cx="4557712" cy="2362200"/>
          </a:xfrm>
          <a:prstGeom prst="rect">
            <a:avLst/>
          </a:prstGeom>
        </p:spPr>
      </p:pic>
      <p:pic>
        <p:nvPicPr>
          <p:cNvPr id="5" name="图片 4">
            <a:extLst>
              <a:ext uri="{FF2B5EF4-FFF2-40B4-BE49-F238E27FC236}">
                <a16:creationId xmlns:a16="http://schemas.microsoft.com/office/drawing/2014/main" id="{38C8BBB0-D5E9-411D-AA41-B7FD3AAF73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924" y="2702325"/>
            <a:ext cx="4310064" cy="1212450"/>
          </a:xfrm>
          <a:prstGeom prst="rect">
            <a:avLst/>
          </a:prstGeom>
        </p:spPr>
      </p:pic>
    </p:spTree>
    <p:extLst>
      <p:ext uri="{BB962C8B-B14F-4D97-AF65-F5344CB8AC3E}">
        <p14:creationId xmlns:p14="http://schemas.microsoft.com/office/powerpoint/2010/main" val="3820040064"/>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
          <p:cNvGrpSpPr>
            <a:grpSpLocks/>
          </p:cNvGrpSpPr>
          <p:nvPr/>
        </p:nvGrpSpPr>
        <p:grpSpPr bwMode="auto">
          <a:xfrm>
            <a:off x="1696641" y="2085975"/>
            <a:ext cx="5750719" cy="1485900"/>
            <a:chOff x="0" y="0"/>
            <a:chExt cx="7667313" cy="1982012"/>
          </a:xfrm>
        </p:grpSpPr>
        <p:grpSp>
          <p:nvGrpSpPr>
            <p:cNvPr id="39" name="组合 25"/>
            <p:cNvGrpSpPr>
              <a:grpSpLocks/>
            </p:cNvGrpSpPr>
            <p:nvPr/>
          </p:nvGrpSpPr>
          <p:grpSpPr bwMode="auto">
            <a:xfrm>
              <a:off x="0" y="0"/>
              <a:ext cx="694462" cy="496113"/>
              <a:chOff x="0" y="0"/>
              <a:chExt cx="570466" cy="407532"/>
            </a:xfrm>
          </p:grpSpPr>
          <p:sp>
            <p:nvSpPr>
              <p:cNvPr id="59" name="菱形 45"/>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60" name="泪滴形 46"/>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1" name="泪滴形 47"/>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2" name="菱形 48"/>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0" name="直接连接符 26"/>
            <p:cNvCxnSpPr>
              <a:cxnSpLocks noChangeShapeType="1"/>
            </p:cNvCxnSpPr>
            <p:nvPr/>
          </p:nvCxnSpPr>
          <p:spPr bwMode="auto">
            <a:xfrm>
              <a:off x="673780" y="271752"/>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1" name="组合 27"/>
            <p:cNvGrpSpPr>
              <a:grpSpLocks/>
            </p:cNvGrpSpPr>
            <p:nvPr/>
          </p:nvGrpSpPr>
          <p:grpSpPr bwMode="auto">
            <a:xfrm>
              <a:off x="0" y="1485899"/>
              <a:ext cx="694462" cy="496113"/>
              <a:chOff x="0" y="0"/>
              <a:chExt cx="570466" cy="407532"/>
            </a:xfrm>
          </p:grpSpPr>
          <p:sp>
            <p:nvSpPr>
              <p:cNvPr id="55" name="菱形 41"/>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6" name="泪滴形 42"/>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7" name="泪滴形 43"/>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8" name="菱形 44"/>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grpSp>
          <p:nvGrpSpPr>
            <p:cNvPr id="42" name="组合 28"/>
            <p:cNvGrpSpPr>
              <a:grpSpLocks/>
            </p:cNvGrpSpPr>
            <p:nvPr/>
          </p:nvGrpSpPr>
          <p:grpSpPr bwMode="auto">
            <a:xfrm>
              <a:off x="6972851" y="1485899"/>
              <a:ext cx="694462" cy="496113"/>
              <a:chOff x="0" y="0"/>
              <a:chExt cx="570466" cy="407532"/>
            </a:xfrm>
          </p:grpSpPr>
          <p:sp>
            <p:nvSpPr>
              <p:cNvPr id="51" name="菱形 37"/>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52" name="泪滴形 38"/>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3" name="泪滴形 39"/>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4" name="菱形 40"/>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3" name="直接连接符 29"/>
            <p:cNvCxnSpPr>
              <a:cxnSpLocks noChangeShapeType="1"/>
            </p:cNvCxnSpPr>
            <p:nvPr/>
          </p:nvCxnSpPr>
          <p:spPr bwMode="auto">
            <a:xfrm>
              <a:off x="673780" y="1732188"/>
              <a:ext cx="6281403"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nvGrpSpPr>
            <p:cNvPr id="44" name="组合 30"/>
            <p:cNvGrpSpPr>
              <a:grpSpLocks/>
            </p:cNvGrpSpPr>
            <p:nvPr/>
          </p:nvGrpSpPr>
          <p:grpSpPr bwMode="auto">
            <a:xfrm>
              <a:off x="6962106" y="0"/>
              <a:ext cx="694462" cy="496113"/>
              <a:chOff x="0" y="0"/>
              <a:chExt cx="570466" cy="407532"/>
            </a:xfrm>
          </p:grpSpPr>
          <p:sp>
            <p:nvSpPr>
              <p:cNvPr id="47" name="菱形 33"/>
              <p:cNvSpPr>
                <a:spLocks noChangeArrowheads="1"/>
              </p:cNvSpPr>
              <p:nvPr/>
            </p:nvSpPr>
            <p:spPr bwMode="auto">
              <a:xfrm>
                <a:off x="215670" y="22484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48" name="泪滴形 34"/>
              <p:cNvSpPr>
                <a:spLocks/>
              </p:cNvSpPr>
              <p:nvPr/>
            </p:nvSpPr>
            <p:spPr bwMode="auto">
              <a:xfrm rot="2700000">
                <a:off x="594" y="100165"/>
                <a:ext cx="203110" cy="204298"/>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49" name="泪滴形 35"/>
              <p:cNvSpPr>
                <a:spLocks/>
              </p:cNvSpPr>
              <p:nvPr/>
            </p:nvSpPr>
            <p:spPr bwMode="auto">
              <a:xfrm rot="13500000">
                <a:off x="366168" y="100759"/>
                <a:ext cx="204298" cy="203110"/>
              </a:xfrm>
              <a:custGeom>
                <a:avLst/>
                <a:gdLst>
                  <a:gd name="T0" fmla="*/ 0 w 203110"/>
                  <a:gd name="T1" fmla="*/ 102149 h 204298"/>
                  <a:gd name="T2" fmla="*/ 101555 w 203110"/>
                  <a:gd name="T3" fmla="*/ 0 h 204298"/>
                  <a:gd name="T4" fmla="*/ 203110 w 203110"/>
                  <a:gd name="T5" fmla="*/ 0 h 204298"/>
                  <a:gd name="T6" fmla="*/ 203110 w 203110"/>
                  <a:gd name="T7" fmla="*/ 102149 h 204298"/>
                  <a:gd name="T8" fmla="*/ 101555 w 203110"/>
                  <a:gd name="T9" fmla="*/ 204298 h 204298"/>
                  <a:gd name="T10" fmla="*/ 0 w 203110"/>
                  <a:gd name="T11" fmla="*/ 102149 h 204298"/>
                </a:gdLst>
                <a:ahLst/>
                <a:cxnLst>
                  <a:cxn ang="0">
                    <a:pos x="T0" y="T1"/>
                  </a:cxn>
                  <a:cxn ang="0">
                    <a:pos x="T2" y="T3"/>
                  </a:cxn>
                  <a:cxn ang="0">
                    <a:pos x="T4" y="T5"/>
                  </a:cxn>
                  <a:cxn ang="0">
                    <a:pos x="T6" y="T7"/>
                  </a:cxn>
                  <a:cxn ang="0">
                    <a:pos x="T8" y="T9"/>
                  </a:cxn>
                  <a:cxn ang="0">
                    <a:pos x="T10" y="T11"/>
                  </a:cxn>
                </a:cxnLst>
                <a:rect l="0" t="0" r="r" b="b"/>
                <a:pathLst>
                  <a:path w="203110" h="204298">
                    <a:moveTo>
                      <a:pt x="0" y="102149"/>
                    </a:moveTo>
                    <a:cubicBezTo>
                      <a:pt x="0" y="45734"/>
                      <a:pt x="45468" y="0"/>
                      <a:pt x="101555" y="0"/>
                    </a:cubicBezTo>
                    <a:lnTo>
                      <a:pt x="203110" y="0"/>
                    </a:lnTo>
                    <a:lnTo>
                      <a:pt x="203110" y="102149"/>
                    </a:lnTo>
                    <a:cubicBezTo>
                      <a:pt x="203110" y="158564"/>
                      <a:pt x="157642" y="204298"/>
                      <a:pt x="101555" y="204298"/>
                    </a:cubicBezTo>
                    <a:cubicBezTo>
                      <a:pt x="45468" y="204298"/>
                      <a:pt x="0" y="158564"/>
                      <a:pt x="0" y="102149"/>
                    </a:cubicBez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50" name="菱形 36"/>
              <p:cNvSpPr>
                <a:spLocks noChangeArrowheads="1"/>
              </p:cNvSpPr>
              <p:nvPr/>
            </p:nvSpPr>
            <p:spPr bwMode="auto">
              <a:xfrm>
                <a:off x="215670" y="0"/>
                <a:ext cx="150500" cy="182692"/>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grpSp>
        <p:cxnSp>
          <p:nvCxnSpPr>
            <p:cNvPr id="45" name="直接连接符 31"/>
            <p:cNvCxnSpPr>
              <a:cxnSpLocks noChangeShapeType="1"/>
            </p:cNvCxnSpPr>
            <p:nvPr/>
          </p:nvCxnSpPr>
          <p:spPr bwMode="auto">
            <a:xfrm>
              <a:off x="354154"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cxnSp>
          <p:nvCxnSpPr>
            <p:cNvPr id="46" name="直接连接符 32"/>
            <p:cNvCxnSpPr>
              <a:cxnSpLocks noChangeShapeType="1"/>
            </p:cNvCxnSpPr>
            <p:nvPr/>
          </p:nvCxnSpPr>
          <p:spPr bwMode="auto">
            <a:xfrm>
              <a:off x="7316260" y="490927"/>
              <a:ext cx="0" cy="994972"/>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63" name="文本框 49"/>
          <p:cNvSpPr txBox="1">
            <a:spLocks noChangeArrowheads="1"/>
          </p:cNvSpPr>
          <p:nvPr/>
        </p:nvSpPr>
        <p:spPr bwMode="auto">
          <a:xfrm>
            <a:off x="2359724" y="2500526"/>
            <a:ext cx="4338638" cy="577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sz="3300" b="1" dirty="0">
                <a:solidFill>
                  <a:schemeClr val="bg1"/>
                </a:solidFill>
                <a:latin typeface="微软雅黑" pitchFamily="34" charset="-122"/>
                <a:ea typeface="微软雅黑" pitchFamily="34" charset="-122"/>
              </a:rPr>
              <a:t>数据获取 预处理 存储</a:t>
            </a:r>
          </a:p>
        </p:txBody>
      </p:sp>
      <p:sp>
        <p:nvSpPr>
          <p:cNvPr id="65" name="文本框 51"/>
          <p:cNvSpPr txBox="1">
            <a:spLocks noChangeArrowheads="1"/>
          </p:cNvSpPr>
          <p:nvPr/>
        </p:nvSpPr>
        <p:spPr bwMode="auto">
          <a:xfrm>
            <a:off x="3494706" y="1495336"/>
            <a:ext cx="206867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eaLnBrk="1" hangingPunct="1"/>
            <a:r>
              <a:rPr lang="zh-CN" altLang="en-US" sz="3300" b="1" dirty="0">
                <a:solidFill>
                  <a:schemeClr val="bg1"/>
                </a:solidFill>
                <a:latin typeface="微软雅黑" pitchFamily="34" charset="-122"/>
                <a:ea typeface="微软雅黑" pitchFamily="34" charset="-122"/>
              </a:rPr>
              <a:t>第二部分</a:t>
            </a:r>
          </a:p>
        </p:txBody>
      </p:sp>
    </p:spTree>
    <p:extLst>
      <p:ext uri="{BB962C8B-B14F-4D97-AF65-F5344CB8AC3E}">
        <p14:creationId xmlns:p14="http://schemas.microsoft.com/office/powerpoint/2010/main" val="3618090575"/>
      </p:ext>
    </p:extLst>
  </p:cSld>
  <p:clrMapOvr>
    <a:masterClrMapping/>
  </p:clrMapOvr>
  <p:transition spd="slow"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 calcmode="lin" valueType="num">
                                      <p:cBhvr>
                                        <p:cTn id="9" dur="500" fill="hold"/>
                                        <p:tgtEl>
                                          <p:spTgt spid="65"/>
                                        </p:tgtEl>
                                        <p:attrNameLst>
                                          <p:attrName>style.rotation</p:attrName>
                                        </p:attrNameLst>
                                      </p:cBhvr>
                                      <p:tavLst>
                                        <p:tav tm="0">
                                          <p:val>
                                            <p:fltVal val="360"/>
                                          </p:val>
                                        </p:tav>
                                        <p:tav tm="100000">
                                          <p:val>
                                            <p:fltVal val="0"/>
                                          </p:val>
                                        </p:tav>
                                      </p:tavLst>
                                    </p:anim>
                                    <p:animEffect transition="in" filter="fade">
                                      <p:cBhvr>
                                        <p:cTn id="10" dur="500"/>
                                        <p:tgtEl>
                                          <p:spTgt spid="65"/>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wheel(1)">
                                      <p:cBhvr>
                                        <p:cTn id="14" dur="2000"/>
                                        <p:tgtEl>
                                          <p:spTgt spid="38"/>
                                        </p:tgtEl>
                                      </p:cBhvr>
                                    </p:animEffect>
                                  </p:childTnLst>
                                </p:cTn>
                              </p:par>
                            </p:childTnLst>
                          </p:cTn>
                        </p:par>
                        <p:par>
                          <p:cTn id="15" fill="hold">
                            <p:stCondLst>
                              <p:cond delay="2500"/>
                            </p:stCondLst>
                            <p:childTnLst>
                              <p:par>
                                <p:cTn id="16" presetID="23" presetClass="entr" presetSubtype="32" fill="hold" grpId="0" nodeType="afterEffect">
                                  <p:stCondLst>
                                    <p:cond delay="0"/>
                                  </p:stCondLst>
                                  <p:iterate type="lt">
                                    <p:tmPct val="10000"/>
                                  </p:iterate>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strVal val="4*#ppt_w"/>
                                          </p:val>
                                        </p:tav>
                                        <p:tav tm="100000">
                                          <p:val>
                                            <p:strVal val="#ppt_w"/>
                                          </p:val>
                                        </p:tav>
                                      </p:tavLst>
                                    </p:anim>
                                    <p:anim calcmode="lin" valueType="num">
                                      <p:cBhvr>
                                        <p:cTn id="19" dur="500" fill="hold"/>
                                        <p:tgtEl>
                                          <p:spTgt spid="6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文本框 25"/>
          <p:cNvSpPr txBox="1">
            <a:spLocks noChangeArrowheads="1"/>
          </p:cNvSpPr>
          <p:nvPr/>
        </p:nvSpPr>
        <p:spPr bwMode="auto">
          <a:xfrm>
            <a:off x="404777" y="355928"/>
            <a:ext cx="229671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zh-CN" altLang="en-US" dirty="0">
                <a:solidFill>
                  <a:schemeClr val="bg1"/>
                </a:solidFill>
                <a:latin typeface="微软雅黑" pitchFamily="34" charset="-122"/>
                <a:ea typeface="微软雅黑" pitchFamily="34" charset="-122"/>
              </a:rPr>
              <a:t>数据获取</a:t>
            </a:r>
            <a:endParaRPr lang="zh-CN" altLang="en-US" b="1" dirty="0">
              <a:solidFill>
                <a:schemeClr val="bg1"/>
              </a:solidFill>
              <a:latin typeface="微软雅黑" pitchFamily="34" charset="-122"/>
              <a:ea typeface="微软雅黑" pitchFamily="34" charset="-122"/>
            </a:endParaRPr>
          </a:p>
        </p:txBody>
      </p:sp>
      <p:grpSp>
        <p:nvGrpSpPr>
          <p:cNvPr id="10243" name="组合 26"/>
          <p:cNvGrpSpPr>
            <a:grpSpLocks/>
          </p:cNvGrpSpPr>
          <p:nvPr/>
        </p:nvGrpSpPr>
        <p:grpSpPr bwMode="auto">
          <a:xfrm>
            <a:off x="346472" y="634603"/>
            <a:ext cx="2614613" cy="232172"/>
            <a:chOff x="0" y="0"/>
            <a:chExt cx="3275216" cy="291392"/>
          </a:xfrm>
        </p:grpSpPr>
        <p:sp>
          <p:nvSpPr>
            <p:cNvPr id="10244" name="菱形 28"/>
            <p:cNvSpPr>
              <a:spLocks noChangeArrowheads="1"/>
            </p:cNvSpPr>
            <p:nvPr/>
          </p:nvSpPr>
          <p:spPr bwMode="auto">
            <a:xfrm>
              <a:off x="154207" y="160764"/>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sp>
          <p:nvSpPr>
            <p:cNvPr id="10245" name="泪滴形 29"/>
            <p:cNvSpPr>
              <a:spLocks/>
            </p:cNvSpPr>
            <p:nvPr/>
          </p:nvSpPr>
          <p:spPr bwMode="auto">
            <a:xfrm rot="2700000">
              <a:off x="423" y="71619"/>
              <a:ext cx="145227" cy="146076"/>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6" name="泪滴形 30"/>
            <p:cNvSpPr>
              <a:spLocks/>
            </p:cNvSpPr>
            <p:nvPr/>
          </p:nvSpPr>
          <p:spPr bwMode="auto">
            <a:xfrm rot="13500000">
              <a:off x="261816" y="72043"/>
              <a:ext cx="146076" cy="145227"/>
            </a:xfrm>
            <a:custGeom>
              <a:avLst/>
              <a:gdLst>
                <a:gd name="T0" fmla="*/ 0 w 145227"/>
                <a:gd name="T1" fmla="*/ 73038 h 146076"/>
                <a:gd name="T2" fmla="*/ 72614 w 145227"/>
                <a:gd name="T3" fmla="*/ 0 h 146076"/>
                <a:gd name="T4" fmla="*/ 145227 w 145227"/>
                <a:gd name="T5" fmla="*/ 0 h 146076"/>
                <a:gd name="T6" fmla="*/ 145227 w 145227"/>
                <a:gd name="T7" fmla="*/ 73038 h 146076"/>
                <a:gd name="T8" fmla="*/ 72613 w 145227"/>
                <a:gd name="T9" fmla="*/ 146076 h 146076"/>
                <a:gd name="T10" fmla="*/ -1 w 145227"/>
                <a:gd name="T11" fmla="*/ 73038 h 146076"/>
                <a:gd name="T12" fmla="*/ 0 w 145227"/>
                <a:gd name="T13" fmla="*/ 73038 h 146076"/>
              </a:gdLst>
              <a:ahLst/>
              <a:cxnLst>
                <a:cxn ang="0">
                  <a:pos x="T0" y="T1"/>
                </a:cxn>
                <a:cxn ang="0">
                  <a:pos x="T2" y="T3"/>
                </a:cxn>
                <a:cxn ang="0">
                  <a:pos x="T4" y="T5"/>
                </a:cxn>
                <a:cxn ang="0">
                  <a:pos x="T6" y="T7"/>
                </a:cxn>
                <a:cxn ang="0">
                  <a:pos x="T8" y="T9"/>
                </a:cxn>
                <a:cxn ang="0">
                  <a:pos x="T10" y="T11"/>
                </a:cxn>
                <a:cxn ang="0">
                  <a:pos x="T12" y="T13"/>
                </a:cxn>
              </a:cxnLst>
              <a:rect l="0" t="0" r="r" b="b"/>
              <a:pathLst>
                <a:path w="145227" h="146076">
                  <a:moveTo>
                    <a:pt x="0" y="73038"/>
                  </a:moveTo>
                  <a:cubicBezTo>
                    <a:pt x="0" y="32700"/>
                    <a:pt x="32510" y="0"/>
                    <a:pt x="72614" y="0"/>
                  </a:cubicBezTo>
                  <a:lnTo>
                    <a:pt x="145227" y="0"/>
                  </a:lnTo>
                  <a:lnTo>
                    <a:pt x="145227" y="73038"/>
                  </a:lnTo>
                  <a:cubicBezTo>
                    <a:pt x="145227" y="113376"/>
                    <a:pt x="112717" y="146076"/>
                    <a:pt x="72613" y="146076"/>
                  </a:cubicBezTo>
                  <a:cubicBezTo>
                    <a:pt x="32509" y="146076"/>
                    <a:pt x="-1" y="113376"/>
                    <a:pt x="-1" y="73038"/>
                  </a:cubicBezTo>
                  <a:lnTo>
                    <a:pt x="0" y="73038"/>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10247" name="菱形 31"/>
            <p:cNvSpPr>
              <a:spLocks noChangeArrowheads="1"/>
            </p:cNvSpPr>
            <p:nvPr/>
          </p:nvSpPr>
          <p:spPr bwMode="auto">
            <a:xfrm>
              <a:off x="154207" y="0"/>
              <a:ext cx="107610" cy="130628"/>
            </a:xfrm>
            <a:prstGeom prst="diamond">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endParaRPr lang="zh-CN" altLang="en-US">
                <a:solidFill>
                  <a:srgbClr val="FFFFFF"/>
                </a:solidFill>
              </a:endParaRPr>
            </a:p>
          </p:txBody>
        </p:sp>
        <p:cxnSp>
          <p:nvCxnSpPr>
            <p:cNvPr id="10248" name="直接连接符 32"/>
            <p:cNvCxnSpPr>
              <a:cxnSpLocks noChangeShapeType="1"/>
            </p:cNvCxnSpPr>
            <p:nvPr/>
          </p:nvCxnSpPr>
          <p:spPr bwMode="auto">
            <a:xfrm>
              <a:off x="395744" y="159614"/>
              <a:ext cx="2879472" cy="0"/>
            </a:xfrm>
            <a:prstGeom prst="line">
              <a:avLst/>
            </a:prstGeom>
            <a:noFill/>
            <a:ln w="6350" cmpd="sng">
              <a:solidFill>
                <a:schemeClr val="bg1"/>
              </a:solidFill>
              <a:round/>
              <a:headEnd/>
              <a:tailEnd/>
            </a:ln>
            <a:extLst>
              <a:ext uri="{909E8E84-426E-40DD-AFC4-6F175D3DCCD1}">
                <a14:hiddenFill xmlns:a14="http://schemas.microsoft.com/office/drawing/2010/main">
                  <a:noFill/>
                </a14:hiddenFill>
              </a:ext>
            </a:extLst>
          </p:spPr>
        </p:cxnSp>
      </p:grpSp>
      <p:sp>
        <p:nvSpPr>
          <p:cNvPr id="41" name="矩形 54"/>
          <p:cNvSpPr>
            <a:spLocks noChangeArrowheads="1"/>
          </p:cNvSpPr>
          <p:nvPr/>
        </p:nvSpPr>
        <p:spPr bwMode="auto">
          <a:xfrm>
            <a:off x="824706" y="1062540"/>
            <a:ext cx="7494587" cy="1341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lnSpc>
                <a:spcPct val="130000"/>
              </a:lnSpc>
            </a:pPr>
            <a:r>
              <a:rPr lang="zh-CN" altLang="en-US" sz="1600" dirty="0">
                <a:solidFill>
                  <a:schemeClr val="bg1"/>
                </a:solidFill>
                <a:latin typeface="微软雅黑" pitchFamily="34" charset="-122"/>
                <a:ea typeface="微软雅黑" pitchFamily="34" charset="-122"/>
              </a:rPr>
              <a:t>从北京大学开放数据研究平台获取到招聘数据；</a:t>
            </a:r>
            <a:endParaRPr lang="en-US" altLang="zh-CN" sz="1600" dirty="0">
              <a:solidFill>
                <a:schemeClr val="bg1"/>
              </a:solidFill>
              <a:latin typeface="微软雅黑" pitchFamily="34" charset="-122"/>
              <a:ea typeface="微软雅黑" pitchFamily="34" charset="-122"/>
            </a:endParaRPr>
          </a:p>
          <a:p>
            <a:pPr eaLnBrk="1" hangingPunct="1">
              <a:lnSpc>
                <a:spcPct val="130000"/>
              </a:lnSpc>
            </a:pPr>
            <a:r>
              <a:rPr lang="zh-CN" altLang="en-US" sz="1600" dirty="0">
                <a:solidFill>
                  <a:schemeClr val="bg1"/>
                </a:solidFill>
                <a:latin typeface="微软雅黑" pitchFamily="34" charset="-122"/>
                <a:ea typeface="微软雅黑" pitchFamily="34" charset="-122"/>
              </a:rPr>
              <a:t>来自</a:t>
            </a:r>
            <a:r>
              <a:rPr lang="en-US" altLang="zh-CN" sz="1600" dirty="0">
                <a:solidFill>
                  <a:schemeClr val="bg1"/>
                </a:solidFill>
                <a:latin typeface="微软雅黑" pitchFamily="34" charset="-122"/>
                <a:ea typeface="微软雅黑" pitchFamily="34" charset="-122"/>
              </a:rPr>
              <a:t>58</a:t>
            </a:r>
            <a:r>
              <a:rPr lang="zh-CN" altLang="en-US" sz="1600" dirty="0">
                <a:solidFill>
                  <a:schemeClr val="bg1"/>
                </a:solidFill>
                <a:latin typeface="微软雅黑" pitchFamily="34" charset="-122"/>
                <a:ea typeface="微软雅黑" pitchFamily="34" charset="-122"/>
              </a:rPr>
              <a:t>同城、智联招聘，</a:t>
            </a:r>
            <a:r>
              <a:rPr lang="en-US" altLang="zh-CN" sz="1600" dirty="0">
                <a:solidFill>
                  <a:schemeClr val="bg1"/>
                </a:solidFill>
                <a:latin typeface="微软雅黑" pitchFamily="34" charset="-122"/>
                <a:ea typeface="微软雅黑" pitchFamily="34" charset="-122"/>
              </a:rPr>
              <a:t>2018</a:t>
            </a:r>
            <a:r>
              <a:rPr lang="zh-CN" altLang="en-US" sz="1600" dirty="0">
                <a:solidFill>
                  <a:schemeClr val="bg1"/>
                </a:solidFill>
                <a:latin typeface="微软雅黑" pitchFamily="34" charset="-122"/>
                <a:ea typeface="微软雅黑" pitchFamily="34" charset="-122"/>
              </a:rPr>
              <a:t>年</a:t>
            </a:r>
            <a:r>
              <a:rPr lang="en-US" altLang="zh-CN" sz="1600" dirty="0">
                <a:solidFill>
                  <a:schemeClr val="bg1"/>
                </a:solidFill>
                <a:latin typeface="微软雅黑" pitchFamily="34" charset="-122"/>
                <a:ea typeface="微软雅黑" pitchFamily="34" charset="-122"/>
              </a:rPr>
              <a:t>7</a:t>
            </a:r>
            <a:r>
              <a:rPr lang="zh-CN" altLang="en-US" sz="1600" dirty="0">
                <a:solidFill>
                  <a:schemeClr val="bg1"/>
                </a:solidFill>
                <a:latin typeface="微软雅黑" pitchFamily="34" charset="-122"/>
                <a:ea typeface="微软雅黑" pitchFamily="34" charset="-122"/>
              </a:rPr>
              <a:t>月发布；</a:t>
            </a:r>
            <a:endParaRPr lang="en-US" altLang="zh-CN" sz="1600" dirty="0">
              <a:solidFill>
                <a:schemeClr val="bg1"/>
              </a:solidFill>
              <a:latin typeface="微软雅黑" pitchFamily="34" charset="-122"/>
              <a:ea typeface="微软雅黑" pitchFamily="34" charset="-122"/>
            </a:endParaRPr>
          </a:p>
          <a:p>
            <a:pPr eaLnBrk="1" hangingPunct="1">
              <a:lnSpc>
                <a:spcPct val="130000"/>
              </a:lnSpc>
            </a:pPr>
            <a:r>
              <a:rPr lang="zh-CN" altLang="en-US" sz="1600" dirty="0">
                <a:solidFill>
                  <a:schemeClr val="bg1"/>
                </a:solidFill>
                <a:latin typeface="微软雅黑" pitchFamily="34" charset="-122"/>
                <a:ea typeface="微软雅黑" pitchFamily="34" charset="-122"/>
              </a:rPr>
              <a:t>数据范围覆盖全国；</a:t>
            </a:r>
            <a:endParaRPr lang="en-US" altLang="zh-CN" sz="1600" dirty="0">
              <a:solidFill>
                <a:schemeClr val="bg1"/>
              </a:solidFill>
              <a:latin typeface="微软雅黑" pitchFamily="34" charset="-122"/>
              <a:ea typeface="微软雅黑" pitchFamily="34" charset="-122"/>
            </a:endParaRPr>
          </a:p>
          <a:p>
            <a:pPr eaLnBrk="1" hangingPunct="1">
              <a:lnSpc>
                <a:spcPct val="130000"/>
              </a:lnSpc>
            </a:pPr>
            <a:r>
              <a:rPr lang="en-US" altLang="zh-CN" sz="1600" dirty="0">
                <a:solidFill>
                  <a:schemeClr val="bg1"/>
                </a:solidFill>
                <a:latin typeface="微软雅黑" pitchFamily="34" charset="-122"/>
                <a:ea typeface="微软雅黑" pitchFamily="34" charset="-122"/>
              </a:rPr>
              <a:t>5.8G</a:t>
            </a:r>
            <a:r>
              <a:rPr lang="zh-CN" altLang="en-US" sz="1600" dirty="0">
                <a:solidFill>
                  <a:schemeClr val="bg1"/>
                </a:solidFill>
                <a:latin typeface="微软雅黑" pitchFamily="34" charset="-122"/>
                <a:ea typeface="微软雅黑" pitchFamily="34" charset="-122"/>
              </a:rPr>
              <a:t>，百万条；</a:t>
            </a:r>
            <a:endParaRPr lang="en-US" altLang="zh-CN" sz="1600" dirty="0">
              <a:solidFill>
                <a:schemeClr val="bg1"/>
              </a:solidFill>
              <a:latin typeface="微软雅黑" pitchFamily="34" charset="-122"/>
              <a:ea typeface="微软雅黑" pitchFamily="34" charset="-122"/>
            </a:endParaRPr>
          </a:p>
        </p:txBody>
      </p:sp>
      <p:pic>
        <p:nvPicPr>
          <p:cNvPr id="2" name="图片 1">
            <a:extLst>
              <a:ext uri="{FF2B5EF4-FFF2-40B4-BE49-F238E27FC236}">
                <a16:creationId xmlns:a16="http://schemas.microsoft.com/office/drawing/2014/main" id="{F3C3E7F7-1783-4E40-B77B-9D2AAE804C30}"/>
              </a:ext>
            </a:extLst>
          </p:cNvPr>
          <p:cNvPicPr>
            <a:picLocks noChangeAspect="1"/>
          </p:cNvPicPr>
          <p:nvPr/>
        </p:nvPicPr>
        <p:blipFill>
          <a:blip r:embed="rId3"/>
          <a:stretch>
            <a:fillRect/>
          </a:stretch>
        </p:blipFill>
        <p:spPr>
          <a:xfrm>
            <a:off x="971550" y="2629364"/>
            <a:ext cx="6810025" cy="2074238"/>
          </a:xfrm>
          <a:prstGeom prst="rect">
            <a:avLst/>
          </a:prstGeom>
        </p:spPr>
      </p:pic>
    </p:spTree>
    <p:extLst>
      <p:ext uri="{BB962C8B-B14F-4D97-AF65-F5344CB8AC3E}">
        <p14:creationId xmlns:p14="http://schemas.microsoft.com/office/powerpoint/2010/main" val="4158406101"/>
      </p:ext>
    </p:extLst>
  </p:cSld>
  <p:clrMapOvr>
    <a:masterClrMapping/>
  </p:clrMapOvr>
  <mc:AlternateContent xmlns:mc="http://schemas.openxmlformats.org/markup-compatibility/2006" xmlns:p14="http://schemas.microsoft.com/office/powerpoint/2010/main">
    <mc:Choice Requires="p14">
      <p:transition spd="slow" p14:dur="1100" advTm="8000">
        <p14:switch dir="r"/>
      </p:transition>
    </mc:Choice>
    <mc:Fallback xmlns="">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242"/>
                                        </p:tgtEl>
                                        <p:attrNameLst>
                                          <p:attrName>style.visibility</p:attrName>
                                        </p:attrNameLst>
                                      </p:cBhvr>
                                      <p:to>
                                        <p:strVal val="visible"/>
                                      </p:to>
                                    </p:set>
                                    <p:anim by="(-#ppt_w*2)" calcmode="lin" valueType="num">
                                      <p:cBhvr rctx="PPT">
                                        <p:cTn id="11" dur="500" autoRev="1" fill="hold">
                                          <p:stCondLst>
                                            <p:cond delay="0"/>
                                          </p:stCondLst>
                                        </p:cTn>
                                        <p:tgtEl>
                                          <p:spTgt spid="10242"/>
                                        </p:tgtEl>
                                        <p:attrNameLst>
                                          <p:attrName>ppt_w</p:attrName>
                                        </p:attrNameLst>
                                      </p:cBhvr>
                                    </p:anim>
                                    <p:anim by="(#ppt_w*0.50)" calcmode="lin" valueType="num">
                                      <p:cBhvr>
                                        <p:cTn id="12" dur="500" decel="50000" autoRev="1" fill="hold">
                                          <p:stCondLst>
                                            <p:cond delay="0"/>
                                          </p:stCondLst>
                                        </p:cTn>
                                        <p:tgtEl>
                                          <p:spTgt spid="10242"/>
                                        </p:tgtEl>
                                        <p:attrNameLst>
                                          <p:attrName>ppt_x</p:attrName>
                                        </p:attrNameLst>
                                      </p:cBhvr>
                                    </p:anim>
                                    <p:anim from="(-#ppt_h/2)" to="(#ppt_y)" calcmode="lin" valueType="num">
                                      <p:cBhvr>
                                        <p:cTn id="13" dur="1000" fill="hold">
                                          <p:stCondLst>
                                            <p:cond delay="0"/>
                                          </p:stCondLst>
                                        </p:cTn>
                                        <p:tgtEl>
                                          <p:spTgt spid="10242"/>
                                        </p:tgtEl>
                                        <p:attrNameLst>
                                          <p:attrName>ppt_y</p:attrName>
                                        </p:attrNameLst>
                                      </p:cBhvr>
                                    </p:anim>
                                    <p:animRot by="21600000">
                                      <p:cBhvr>
                                        <p:cTn id="14" dur="1000" fill="hold">
                                          <p:stCondLst>
                                            <p:cond delay="0"/>
                                          </p:stCondLst>
                                        </p:cTn>
                                        <p:tgtEl>
                                          <p:spTgt spid="10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Lst>
  </p:timing>
</p:sld>
</file>

<file path=ppt/theme/theme1.xml><?xml version="1.0" encoding="utf-8"?>
<a:theme xmlns:a="http://schemas.openxmlformats.org/drawingml/2006/main" name="Office 主题">
  <a:themeElements>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alt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alt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2384</TotalTime>
  <Pages>0</Pages>
  <Words>1244</Words>
  <Characters>0</Characters>
  <Application>Microsoft Office PowerPoint</Application>
  <DocSecurity>0</DocSecurity>
  <PresentationFormat>全屏显示(16:9)</PresentationFormat>
  <Lines>0</Lines>
  <Paragraphs>200</Paragraphs>
  <Slides>36</Slides>
  <Notes>27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36</vt:i4>
      </vt:variant>
    </vt:vector>
  </HeadingPairs>
  <TitlesOfParts>
    <vt:vector size="44" baseType="lpstr">
      <vt:lpstr>方正正粗黑简体</vt:lpstr>
      <vt:lpstr>方正正黑简体</vt:lpstr>
      <vt:lpstr>微软雅黑</vt:lpstr>
      <vt:lpstr>Arial</vt:lpstr>
      <vt:lpstr>Calibri</vt:lpstr>
      <vt:lpstr>Calibri Light</vt:lpstr>
      <vt:lpstr>Segoe UI Semilight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665</dc:title>
  <dc:creator>Administrator</dc:creator>
  <cp:lastModifiedBy>Jiang Hui</cp:lastModifiedBy>
  <cp:revision>111</cp:revision>
  <dcterms:created xsi:type="dcterms:W3CDTF">2015-06-06T02:58:29Z</dcterms:created>
  <dcterms:modified xsi:type="dcterms:W3CDTF">2019-10-24T11:04:10Z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2052-9.1.0.5060</vt:lpwstr>
  </property>
</Properties>
</file>

<file path=docProps/thumbnail.jpeg>
</file>